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69"/>
  </p:notesMasterIdLst>
  <p:handoutMasterIdLst>
    <p:handoutMasterId r:id="rId170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17" autoAdjust="0"/>
    <p:restoredTop sz="94660"/>
  </p:normalViewPr>
  <p:slideViewPr>
    <p:cSldViewPr snapToGrid="0">
      <p:cViewPr varScale="1">
        <p:scale>
          <a:sx n="58" d="100"/>
          <a:sy n="58" d="100"/>
        </p:scale>
        <p:origin x="1221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0" d="100"/>
          <a:sy n="50" d="100"/>
        </p:scale>
        <p:origin x="2635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handoutMaster" Target="handoutMasters/handout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F9F3F-AA59-4AC0-A6CA-DBD9B8C903C9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97E52-771A-4A8E-B098-243CA83ED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335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E8302-9802-4473-B152-7BCBF0129366}" type="datetimeFigureOut">
              <a:rPr lang="en-US" smtClean="0"/>
              <a:t>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FFAA8-71DF-4609-8288-8551615B0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03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FFAA8-71DF-4609-8288-8551615B05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6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C647467-88C6-48A4-B875-EF7DE3E15654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288330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AD42D5-B49F-468C-B232-EB7C7EE9302B}" type="slidenum">
              <a:rPr lang="en-US"/>
              <a:pPr/>
              <a:t>100</a:t>
            </a:fld>
            <a:endParaRPr lang="en-US"/>
          </a:p>
        </p:txBody>
      </p:sp>
      <p:sp>
        <p:nvSpPr>
          <p:cNvPr id="69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9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4731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393190-0279-4BBB-B184-FDE72879204C}" type="slidenum">
              <a:rPr lang="en-US"/>
              <a:pPr/>
              <a:t>101</a:t>
            </a:fld>
            <a:endParaRPr lang="en-US"/>
          </a:p>
        </p:txBody>
      </p:sp>
      <p:sp>
        <p:nvSpPr>
          <p:cNvPr id="70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0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6152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777FE2-7D44-49C6-99A4-D4CDE8402A1A}" type="slidenum">
              <a:rPr lang="en-US"/>
              <a:pPr/>
              <a:t>102</a:t>
            </a:fld>
            <a:endParaRPr lang="en-US"/>
          </a:p>
        </p:txBody>
      </p:sp>
      <p:sp>
        <p:nvSpPr>
          <p:cNvPr id="85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50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6463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3D02D2-8EB1-4C6D-956D-A0CC222F77A0}" type="slidenum">
              <a:rPr lang="en-US"/>
              <a:pPr/>
              <a:t>103</a:t>
            </a:fld>
            <a:endParaRPr lang="en-US"/>
          </a:p>
        </p:txBody>
      </p:sp>
      <p:sp>
        <p:nvSpPr>
          <p:cNvPr id="70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0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2996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3B4E23-34CF-432F-8A6C-8FBA711F52FD}" type="slidenum">
              <a:rPr lang="en-US"/>
              <a:pPr/>
              <a:t>104</a:t>
            </a:fld>
            <a:endParaRPr lang="en-US"/>
          </a:p>
        </p:txBody>
      </p:sp>
      <p:sp>
        <p:nvSpPr>
          <p:cNvPr id="70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0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0044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27787C-3B3B-45DF-BF9E-127FECD120DA}" type="slidenum">
              <a:rPr lang="en-US"/>
              <a:pPr/>
              <a:t>105</a:t>
            </a:fld>
            <a:endParaRPr lang="en-US"/>
          </a:p>
        </p:txBody>
      </p:sp>
      <p:sp>
        <p:nvSpPr>
          <p:cNvPr id="70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0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4491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69E759-3235-45C0-8753-C99A5D93D44E}" type="slidenum">
              <a:rPr lang="en-US"/>
              <a:pPr/>
              <a:t>106</a:t>
            </a:fld>
            <a:endParaRPr lang="en-US"/>
          </a:p>
        </p:txBody>
      </p:sp>
      <p:sp>
        <p:nvSpPr>
          <p:cNvPr id="70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0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387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74C4A1-F726-427B-8AE1-33BFA6527847}" type="slidenum">
              <a:rPr lang="en-US"/>
              <a:pPr/>
              <a:t>107</a:t>
            </a:fld>
            <a:endParaRPr lang="en-US"/>
          </a:p>
        </p:txBody>
      </p:sp>
      <p:sp>
        <p:nvSpPr>
          <p:cNvPr id="71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1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717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2884B5-DEC9-468D-B545-2D9256C73043}" type="slidenum">
              <a:rPr lang="en-US"/>
              <a:pPr/>
              <a:t>108</a:t>
            </a:fld>
            <a:endParaRPr lang="en-US"/>
          </a:p>
        </p:txBody>
      </p:sp>
      <p:sp>
        <p:nvSpPr>
          <p:cNvPr id="71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1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4522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D60C52-CD20-4C4A-92CB-9BA4B47ED20B}" type="slidenum">
              <a:rPr lang="en-US"/>
              <a:pPr/>
              <a:t>109</a:t>
            </a:fld>
            <a:endParaRPr lang="en-US"/>
          </a:p>
        </p:txBody>
      </p:sp>
      <p:sp>
        <p:nvSpPr>
          <p:cNvPr id="71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1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30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FF82160-F140-4571-8E76-BB6B88B9AB9B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954457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8A8810-3B76-403A-9960-F4536D1B8A1C}" type="slidenum">
              <a:rPr lang="en-US"/>
              <a:pPr/>
              <a:t>110</a:t>
            </a:fld>
            <a:endParaRPr lang="en-US"/>
          </a:p>
        </p:txBody>
      </p:sp>
      <p:sp>
        <p:nvSpPr>
          <p:cNvPr id="71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1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4622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A70C01-0DCD-4E42-BB01-3F895B7A0462}" type="slidenum">
              <a:rPr lang="en-US"/>
              <a:pPr/>
              <a:t>111</a:t>
            </a:fld>
            <a:endParaRPr lang="en-US"/>
          </a:p>
        </p:txBody>
      </p:sp>
      <p:sp>
        <p:nvSpPr>
          <p:cNvPr id="71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1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5954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D4A75F-1702-4E15-8FDC-866C4A68ECD7}" type="slidenum">
              <a:rPr lang="en-US"/>
              <a:pPr/>
              <a:t>112</a:t>
            </a:fld>
            <a:endParaRPr lang="en-US"/>
          </a:p>
        </p:txBody>
      </p:sp>
      <p:sp>
        <p:nvSpPr>
          <p:cNvPr id="72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2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8746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972303-66B1-4547-8FFB-32B42AA56C79}" type="slidenum">
              <a:rPr lang="en-US"/>
              <a:pPr/>
              <a:t>113</a:t>
            </a:fld>
            <a:endParaRPr lang="en-US"/>
          </a:p>
        </p:txBody>
      </p:sp>
      <p:sp>
        <p:nvSpPr>
          <p:cNvPr id="72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2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0613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DFDA85-E5FF-4F18-A17A-C2C5518E464D}" type="slidenum">
              <a:rPr lang="en-US"/>
              <a:pPr/>
              <a:t>114</a:t>
            </a:fld>
            <a:endParaRPr lang="en-US"/>
          </a:p>
        </p:txBody>
      </p:sp>
      <p:sp>
        <p:nvSpPr>
          <p:cNvPr id="72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2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7124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AB75BA-CE83-42B2-B051-4B4517287F6D}" type="slidenum">
              <a:rPr lang="en-US"/>
              <a:pPr/>
              <a:t>115</a:t>
            </a:fld>
            <a:endParaRPr lang="en-US"/>
          </a:p>
        </p:txBody>
      </p:sp>
      <p:sp>
        <p:nvSpPr>
          <p:cNvPr id="72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2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536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38B082-E9FE-4937-8330-D8BE9EEADE19}" type="slidenum">
              <a:rPr lang="en-US"/>
              <a:pPr/>
              <a:t>116</a:t>
            </a:fld>
            <a:endParaRPr lang="en-US"/>
          </a:p>
        </p:txBody>
      </p:sp>
      <p:sp>
        <p:nvSpPr>
          <p:cNvPr id="72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2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137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F995E5-8677-40BA-80B8-F9DB09618B63}" type="slidenum">
              <a:rPr lang="en-US"/>
              <a:pPr/>
              <a:t>117</a:t>
            </a:fld>
            <a:endParaRPr lang="en-US"/>
          </a:p>
        </p:txBody>
      </p:sp>
      <p:sp>
        <p:nvSpPr>
          <p:cNvPr id="73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3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9257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127671-217A-455B-8FE1-6990E4E44DE6}" type="slidenum">
              <a:rPr lang="en-US"/>
              <a:pPr/>
              <a:t>118</a:t>
            </a:fld>
            <a:endParaRPr lang="en-US"/>
          </a:p>
        </p:txBody>
      </p:sp>
      <p:sp>
        <p:nvSpPr>
          <p:cNvPr id="73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3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4034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E74038-A427-418F-9E02-FA53D8FC3AC6}" type="slidenum">
              <a:rPr lang="en-US"/>
              <a:pPr/>
              <a:t>119</a:t>
            </a:fld>
            <a:endParaRPr lang="en-US"/>
          </a:p>
        </p:txBody>
      </p:sp>
      <p:sp>
        <p:nvSpPr>
          <p:cNvPr id="73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56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EB65A07-13D5-4597-8AAF-0BF9D82E61D7}" type="slidenum">
              <a:rPr lang="en-US" altLang="en-US" sz="1200"/>
              <a:pPr/>
              <a:t>12</a:t>
            </a:fld>
            <a:endParaRPr lang="en-US" altLang="en-US" sz="120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823995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BEB9FF-BACC-4077-A23E-6514C2D52ACE}" type="slidenum">
              <a:rPr lang="en-US"/>
              <a:pPr/>
              <a:t>120</a:t>
            </a:fld>
            <a:endParaRPr lang="en-US"/>
          </a:p>
        </p:txBody>
      </p:sp>
      <p:sp>
        <p:nvSpPr>
          <p:cNvPr id="73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3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911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2EEFCE-2B74-487C-8E4E-419AE6E798F9}" type="slidenum">
              <a:rPr lang="en-US"/>
              <a:pPr/>
              <a:t>121</a:t>
            </a:fld>
            <a:endParaRPr lang="en-US"/>
          </a:p>
        </p:txBody>
      </p:sp>
      <p:sp>
        <p:nvSpPr>
          <p:cNvPr id="73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6589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B27BD7-D7CE-4853-BCBF-EF832473788B}" type="slidenum">
              <a:rPr lang="en-US"/>
              <a:pPr/>
              <a:t>122</a:t>
            </a:fld>
            <a:endParaRPr lang="en-US"/>
          </a:p>
        </p:txBody>
      </p:sp>
      <p:sp>
        <p:nvSpPr>
          <p:cNvPr id="74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4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7034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C10EB2-0E7F-4883-BE21-5FA0D664F54B}" type="slidenum">
              <a:rPr lang="en-US"/>
              <a:pPr/>
              <a:t>123</a:t>
            </a:fld>
            <a:endParaRPr lang="en-US"/>
          </a:p>
        </p:txBody>
      </p:sp>
      <p:sp>
        <p:nvSpPr>
          <p:cNvPr id="74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4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4129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ACCA43-9C3F-4C3F-938F-575D0C4681EB}" type="slidenum">
              <a:rPr lang="en-US"/>
              <a:pPr/>
              <a:t>124</a:t>
            </a:fld>
            <a:endParaRPr lang="en-US"/>
          </a:p>
        </p:txBody>
      </p:sp>
      <p:sp>
        <p:nvSpPr>
          <p:cNvPr id="851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851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273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1C66C3-BBF2-459B-A92F-2F5B8CA0F724}" type="slidenum">
              <a:rPr lang="en-US"/>
              <a:pPr/>
              <a:t>125</a:t>
            </a:fld>
            <a:endParaRPr lang="en-US"/>
          </a:p>
        </p:txBody>
      </p:sp>
      <p:sp>
        <p:nvSpPr>
          <p:cNvPr id="74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4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59220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44E362D-EF65-43E2-B0A3-C570072EE507}" type="slidenum">
              <a:rPr lang="en-US"/>
              <a:pPr/>
              <a:t>126</a:t>
            </a:fld>
            <a:endParaRPr lang="en-US"/>
          </a:p>
        </p:txBody>
      </p:sp>
      <p:sp>
        <p:nvSpPr>
          <p:cNvPr id="74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4932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6C4873-D658-4FAF-9707-05D45D710E87}" type="slidenum">
              <a:rPr lang="en-US"/>
              <a:pPr/>
              <a:t>127</a:t>
            </a:fld>
            <a:endParaRPr lang="en-US"/>
          </a:p>
        </p:txBody>
      </p:sp>
      <p:sp>
        <p:nvSpPr>
          <p:cNvPr id="74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4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99520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BC910A-8690-403D-98AC-2E7485B6C953}" type="slidenum">
              <a:rPr lang="en-US"/>
              <a:pPr/>
              <a:t>128</a:t>
            </a:fld>
            <a:endParaRPr lang="en-US"/>
          </a:p>
        </p:txBody>
      </p:sp>
      <p:sp>
        <p:nvSpPr>
          <p:cNvPr id="75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5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9451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A265D8-4419-46E3-BCCC-E388D299B621}" type="slidenum">
              <a:rPr lang="en-US"/>
              <a:pPr/>
              <a:t>129</a:t>
            </a:fld>
            <a:endParaRPr lang="en-US"/>
          </a:p>
        </p:txBody>
      </p:sp>
      <p:sp>
        <p:nvSpPr>
          <p:cNvPr id="75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5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52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29FDD6B-1430-4F9D-80C5-A8AACAF4817C}" type="slidenum">
              <a:rPr lang="en-US" altLang="en-US" sz="1200"/>
              <a:pPr/>
              <a:t>13</a:t>
            </a:fld>
            <a:endParaRPr lang="en-US" altLang="en-US" sz="120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166072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070269-60A8-4230-AA40-84974943CD64}" type="slidenum">
              <a:rPr lang="en-US"/>
              <a:pPr/>
              <a:t>130</a:t>
            </a:fld>
            <a:endParaRPr lang="en-US"/>
          </a:p>
        </p:txBody>
      </p:sp>
      <p:sp>
        <p:nvSpPr>
          <p:cNvPr id="75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5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8648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618FE8-5F86-47F0-8F7B-B4B394A29B1D}" type="slidenum">
              <a:rPr lang="en-US"/>
              <a:pPr/>
              <a:t>131</a:t>
            </a:fld>
            <a:endParaRPr lang="en-US"/>
          </a:p>
        </p:txBody>
      </p:sp>
      <p:sp>
        <p:nvSpPr>
          <p:cNvPr id="75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5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9424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F60612-D59D-47DC-A430-9469277607E6}" type="slidenum">
              <a:rPr lang="en-US"/>
              <a:pPr/>
              <a:t>132</a:t>
            </a:fld>
            <a:endParaRPr lang="en-US"/>
          </a:p>
        </p:txBody>
      </p:sp>
      <p:sp>
        <p:nvSpPr>
          <p:cNvPr id="759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5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6130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87562E-AD96-4048-A492-511D35327FC8}" type="slidenum">
              <a:rPr lang="en-US"/>
              <a:pPr/>
              <a:t>133</a:t>
            </a:fld>
            <a:endParaRPr lang="en-US"/>
          </a:p>
        </p:txBody>
      </p:sp>
      <p:sp>
        <p:nvSpPr>
          <p:cNvPr id="761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6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0664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FBCF37-425A-4798-9F7E-BE185C609523}" type="slidenum">
              <a:rPr lang="en-US"/>
              <a:pPr/>
              <a:t>134</a:t>
            </a:fld>
            <a:endParaRPr lang="en-US"/>
          </a:p>
        </p:txBody>
      </p:sp>
      <p:sp>
        <p:nvSpPr>
          <p:cNvPr id="76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1032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79BD4F-6262-4EC3-AD95-3ADF779A7369}" type="slidenum">
              <a:rPr lang="en-US"/>
              <a:pPr/>
              <a:t>135</a:t>
            </a:fld>
            <a:endParaRPr lang="en-US"/>
          </a:p>
        </p:txBody>
      </p:sp>
      <p:sp>
        <p:nvSpPr>
          <p:cNvPr id="76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6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3002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65D7C3-2A0B-4151-BF57-175CF226C096}" type="slidenum">
              <a:rPr lang="en-US"/>
              <a:pPr/>
              <a:t>136</a:t>
            </a:fld>
            <a:endParaRPr lang="en-US"/>
          </a:p>
        </p:txBody>
      </p:sp>
      <p:sp>
        <p:nvSpPr>
          <p:cNvPr id="85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85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3310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54F0EB-BA1F-42C5-9373-BAFCBE0FDFC8}" type="slidenum">
              <a:rPr lang="en-US"/>
              <a:pPr/>
              <a:t>137</a:t>
            </a:fld>
            <a:endParaRPr lang="en-US"/>
          </a:p>
        </p:txBody>
      </p:sp>
      <p:sp>
        <p:nvSpPr>
          <p:cNvPr id="76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8461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7CC9E9-739E-4B25-9D8D-F9859B7FD428}" type="slidenum">
              <a:rPr lang="en-US"/>
              <a:pPr/>
              <a:t>138</a:t>
            </a:fld>
            <a:endParaRPr lang="en-US"/>
          </a:p>
        </p:txBody>
      </p:sp>
      <p:sp>
        <p:nvSpPr>
          <p:cNvPr id="77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7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92037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51AA14-5E53-45BA-BFA1-1978CB82CB90}" type="slidenum">
              <a:rPr lang="en-US"/>
              <a:pPr/>
              <a:t>139</a:t>
            </a:fld>
            <a:endParaRPr lang="en-US"/>
          </a:p>
        </p:txBody>
      </p:sp>
      <p:sp>
        <p:nvSpPr>
          <p:cNvPr id="77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7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95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E02132D-65FB-44A3-9217-5BD4E92343C7}" type="slidenum">
              <a:rPr lang="en-US" altLang="en-US" sz="1200"/>
              <a:pPr/>
              <a:t>14</a:t>
            </a:fld>
            <a:endParaRPr lang="en-US" altLang="en-US" sz="12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941618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C0FFA7-4DC1-4EBF-9D8F-325159779B2C}" type="slidenum">
              <a:rPr lang="en-US"/>
              <a:pPr/>
              <a:t>140</a:t>
            </a:fld>
            <a:endParaRPr lang="en-US"/>
          </a:p>
        </p:txBody>
      </p:sp>
      <p:sp>
        <p:nvSpPr>
          <p:cNvPr id="77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000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505F8E-0127-4F58-AA52-AAD096F34C93}" type="slidenum">
              <a:rPr lang="en-US"/>
              <a:pPr/>
              <a:t>141</a:t>
            </a:fld>
            <a:endParaRPr lang="en-US"/>
          </a:p>
        </p:txBody>
      </p:sp>
      <p:sp>
        <p:nvSpPr>
          <p:cNvPr id="77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7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993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328FD5-61BF-453D-8CD2-8EE56D1427C1}" type="slidenum">
              <a:rPr lang="en-US"/>
              <a:pPr/>
              <a:t>142</a:t>
            </a:fld>
            <a:endParaRPr lang="en-US"/>
          </a:p>
        </p:txBody>
      </p:sp>
      <p:sp>
        <p:nvSpPr>
          <p:cNvPr id="77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8090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A06D08-7F42-420F-BB90-9A399B6B5E67}" type="slidenum">
              <a:rPr lang="en-US"/>
              <a:pPr/>
              <a:t>143</a:t>
            </a:fld>
            <a:endParaRPr lang="en-US"/>
          </a:p>
        </p:txBody>
      </p:sp>
      <p:sp>
        <p:nvSpPr>
          <p:cNvPr id="78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9972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18E032-3BC9-48DF-A2A9-EB07D4EFEE86}" type="slidenum">
              <a:rPr lang="en-US"/>
              <a:pPr/>
              <a:t>144</a:t>
            </a:fld>
            <a:endParaRPr lang="en-US"/>
          </a:p>
        </p:txBody>
      </p:sp>
      <p:sp>
        <p:nvSpPr>
          <p:cNvPr id="78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8049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659089-2C50-4E1A-A729-AA29800A74FD}" type="slidenum">
              <a:rPr lang="en-US"/>
              <a:pPr/>
              <a:t>145</a:t>
            </a:fld>
            <a:endParaRPr lang="en-US"/>
          </a:p>
        </p:txBody>
      </p:sp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9631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F2D7E2-D2E1-4E7A-8641-9145E9435F21}" type="slidenum">
              <a:rPr lang="en-US"/>
              <a:pPr/>
              <a:t>146</a:t>
            </a:fld>
            <a:endParaRPr lang="en-US"/>
          </a:p>
        </p:txBody>
      </p:sp>
      <p:sp>
        <p:nvSpPr>
          <p:cNvPr id="78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9197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04FA51-8649-4CA1-9AB8-67D9A6546BD7}" type="slidenum">
              <a:rPr lang="en-US"/>
              <a:pPr/>
              <a:t>147</a:t>
            </a:fld>
            <a:endParaRPr lang="en-US"/>
          </a:p>
        </p:txBody>
      </p:sp>
      <p:sp>
        <p:nvSpPr>
          <p:cNvPr id="78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58604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F60B65-40D2-469D-834D-AD96F83BAE5C}" type="slidenum">
              <a:rPr lang="en-US"/>
              <a:pPr/>
              <a:t>148</a:t>
            </a:fld>
            <a:endParaRPr lang="en-US"/>
          </a:p>
        </p:txBody>
      </p:sp>
      <p:sp>
        <p:nvSpPr>
          <p:cNvPr id="79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9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75241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68791A-213C-418F-B32D-0BF5D47DEC66}" type="slidenum">
              <a:rPr lang="en-US"/>
              <a:pPr/>
              <a:t>149</a:t>
            </a:fld>
            <a:endParaRPr lang="en-US"/>
          </a:p>
        </p:txBody>
      </p:sp>
      <p:sp>
        <p:nvSpPr>
          <p:cNvPr id="79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92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71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1196115-9CDC-44D5-8D34-06B2939C6973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993491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9B574D-DB40-4D19-AEB4-90A3134C5A3F}" type="slidenum">
              <a:rPr lang="en-US"/>
              <a:pPr/>
              <a:t>150</a:t>
            </a:fld>
            <a:endParaRPr lang="en-US"/>
          </a:p>
        </p:txBody>
      </p:sp>
      <p:sp>
        <p:nvSpPr>
          <p:cNvPr id="79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4880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86B089-CE71-4812-AEBA-120649E4C848}" type="slidenum">
              <a:rPr lang="en-US"/>
              <a:pPr/>
              <a:t>151</a:t>
            </a:fld>
            <a:endParaRPr lang="en-US"/>
          </a:p>
        </p:txBody>
      </p:sp>
      <p:sp>
        <p:nvSpPr>
          <p:cNvPr id="79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9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326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E63EED-A96E-4C05-9B6A-ED17A60FA877}" type="slidenum">
              <a:rPr lang="en-US"/>
              <a:pPr/>
              <a:t>152</a:t>
            </a:fld>
            <a:endParaRPr lang="en-US"/>
          </a:p>
        </p:txBody>
      </p:sp>
      <p:sp>
        <p:nvSpPr>
          <p:cNvPr id="79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798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6810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C5EC69-9BA2-4F8B-AA38-3F90D6C70386}" type="slidenum">
              <a:rPr lang="en-US"/>
              <a:pPr/>
              <a:t>153</a:t>
            </a:fld>
            <a:endParaRPr lang="en-US"/>
          </a:p>
        </p:txBody>
      </p:sp>
      <p:sp>
        <p:nvSpPr>
          <p:cNvPr id="80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00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7022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E2A8BB-690C-440F-A15D-9C6818B57241}" type="slidenum">
              <a:rPr lang="en-US"/>
              <a:pPr/>
              <a:t>154</a:t>
            </a:fld>
            <a:endParaRPr lang="en-US"/>
          </a:p>
        </p:txBody>
      </p:sp>
      <p:sp>
        <p:nvSpPr>
          <p:cNvPr id="80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0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8289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452D62-2560-4CE7-8E32-3B35DA2DED62}" type="slidenum">
              <a:rPr lang="en-US"/>
              <a:pPr/>
              <a:t>155</a:t>
            </a:fld>
            <a:endParaRPr lang="en-US"/>
          </a:p>
        </p:txBody>
      </p:sp>
      <p:sp>
        <p:nvSpPr>
          <p:cNvPr id="80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04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8291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86D3FF-C705-48BB-9091-69ACCDD80189}" type="slidenum">
              <a:rPr lang="en-US"/>
              <a:pPr/>
              <a:t>156</a:t>
            </a:fld>
            <a:endParaRPr lang="en-US"/>
          </a:p>
        </p:txBody>
      </p:sp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8184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5AC85C-2896-4DF5-B773-23265E8D0A83}" type="slidenum">
              <a:rPr lang="en-US"/>
              <a:pPr/>
              <a:t>157</a:t>
            </a:fld>
            <a:endParaRPr lang="en-US"/>
          </a:p>
        </p:txBody>
      </p:sp>
      <p:sp>
        <p:nvSpPr>
          <p:cNvPr id="80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3152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7F1681-91B0-4186-92DA-230DD3322AF0}" type="slidenum">
              <a:rPr lang="en-US"/>
              <a:pPr/>
              <a:t>158</a:t>
            </a:fld>
            <a:endParaRPr lang="en-US"/>
          </a:p>
        </p:txBody>
      </p:sp>
      <p:sp>
        <p:nvSpPr>
          <p:cNvPr id="81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1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7106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2C8F9A-EA51-4144-8488-BD67D0EF7DE7}" type="slidenum">
              <a:rPr lang="en-US"/>
              <a:pPr/>
              <a:t>159</a:t>
            </a:fld>
            <a:endParaRPr lang="en-US"/>
          </a:p>
        </p:txBody>
      </p:sp>
      <p:sp>
        <p:nvSpPr>
          <p:cNvPr id="81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1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344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FC2F02E-E85C-4DA4-8E4A-35B720D740E5}" type="slidenum">
              <a:rPr lang="en-US" altLang="en-US" sz="1200"/>
              <a:pPr/>
              <a:t>16</a:t>
            </a:fld>
            <a:endParaRPr lang="en-US" altLang="en-US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184611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3C8025-2FBF-4235-AD53-72783D00ACA5}" type="slidenum">
              <a:rPr lang="en-US"/>
              <a:pPr/>
              <a:t>160</a:t>
            </a:fld>
            <a:endParaRPr lang="en-US"/>
          </a:p>
        </p:txBody>
      </p:sp>
      <p:sp>
        <p:nvSpPr>
          <p:cNvPr id="82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2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711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B4EAC3-4871-4880-94A6-A3FD38EBF44C}" type="slidenum">
              <a:rPr lang="en-US"/>
              <a:pPr/>
              <a:t>161</a:t>
            </a:fld>
            <a:endParaRPr lang="en-US"/>
          </a:p>
        </p:txBody>
      </p:sp>
      <p:sp>
        <p:nvSpPr>
          <p:cNvPr id="82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2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5211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66957-2F1D-4877-BB7E-8BBF4B8DCB45}" type="slidenum">
              <a:rPr lang="en-US"/>
              <a:pPr/>
              <a:t>162</a:t>
            </a:fld>
            <a:endParaRPr lang="en-US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9889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FA5098-779F-4A04-8457-8E40D1DCB399}" type="slidenum">
              <a:rPr lang="en-US"/>
              <a:pPr/>
              <a:t>163</a:t>
            </a:fld>
            <a:endParaRPr lang="en-US"/>
          </a:p>
        </p:txBody>
      </p:sp>
      <p:sp>
        <p:nvSpPr>
          <p:cNvPr id="83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6595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1F2BE2-A4FB-4227-8A63-93F65FC9FCDB}" type="slidenum">
              <a:rPr lang="en-US"/>
              <a:pPr/>
              <a:t>164</a:t>
            </a:fld>
            <a:endParaRPr lang="en-US"/>
          </a:p>
        </p:txBody>
      </p:sp>
      <p:sp>
        <p:nvSpPr>
          <p:cNvPr id="83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35357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6781F8-9FC2-4A49-B147-DF521C110FE4}" type="slidenum">
              <a:rPr lang="en-US"/>
              <a:pPr/>
              <a:t>165</a:t>
            </a:fld>
            <a:endParaRPr lang="en-US"/>
          </a:p>
        </p:txBody>
      </p:sp>
      <p:sp>
        <p:nvSpPr>
          <p:cNvPr id="83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4539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2E60D1-B4E4-463E-A634-55E02F7F01C0}" type="slidenum">
              <a:rPr lang="en-US"/>
              <a:pPr/>
              <a:t>166</a:t>
            </a:fld>
            <a:endParaRPr lang="en-US"/>
          </a:p>
        </p:txBody>
      </p:sp>
      <p:sp>
        <p:nvSpPr>
          <p:cNvPr id="83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8765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41D25A-85F1-4B52-980A-94E88BA67B59}" type="slidenum">
              <a:rPr lang="en-US"/>
              <a:pPr/>
              <a:t>167</a:t>
            </a:fld>
            <a:endParaRPr lang="en-US"/>
          </a:p>
        </p:txBody>
      </p:sp>
      <p:sp>
        <p:nvSpPr>
          <p:cNvPr id="84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5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D35217C-4E7F-443F-A66C-6457F4F9F257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5126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600BD4C-C4A2-4C51-ABC6-F5472E0858F2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5859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674758F-B8EE-4D4A-B545-DC004E6774FE}" type="slidenum">
              <a:rPr lang="en-US" sz="1200"/>
              <a:pPr/>
              <a:t>19</a:t>
            </a:fld>
            <a:endParaRPr lang="en-US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2156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C820090-F881-4135-A4AF-6C10D98AFB5C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7583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90B7834-FDFD-4AFD-901A-516DB19C3A3C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63224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1BA8E9C-0D4E-4EDE-885A-6BFF4510B096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7456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DE88AB4-B73A-4DEA-BACB-0999518393B8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7344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2C9E1B5-D771-469A-B20B-05BE8862A7DA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02901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857416A-DEAE-4C0E-884D-84FEDEDDD6F5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24125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13655A2-11EC-4C1B-9E44-31B4C9E98928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6283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A2626B5-6599-42A1-BD41-D09362CDE756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26019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038243E-F61C-464C-8226-4DD2EDD77BB6}" type="slidenum">
              <a:rPr lang="en-US" altLang="en-US" sz="1200"/>
              <a:pPr/>
              <a:t>27</a:t>
            </a:fld>
            <a:endParaRPr lang="en-US" altLang="en-US" sz="120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2815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CB32BD2-BD17-48EE-A8CC-799B264B45D8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30918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4497F05-EFFE-44A7-9452-8CFB1FE57409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4497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FCC1F18-B055-4729-B953-AB0B48398489}" type="slidenum">
              <a:rPr lang="en-US" sz="1200"/>
              <a:pPr/>
              <a:t>3</a:t>
            </a:fld>
            <a:endParaRPr lang="en-US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58231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4964D11-D93C-4F6A-AFDD-0178C85D257C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654244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294B4C3-21F1-468B-9AE0-CE7ACD01A5C1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80373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E0E0493-DEA6-440C-9CD3-8D6C38B8B066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89058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3E23B9A-D78B-4FB8-8D9A-A4DDD309A57F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04956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03735A6-A3D1-4DB8-81A6-BB6054A19E09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55183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78B94B1-AF9D-4DD8-885E-9591F20F948D}" type="slidenum">
              <a:rPr lang="en-US" sz="1200"/>
              <a:pPr/>
              <a:t>35</a:t>
            </a:fld>
            <a:endParaRPr lang="en-US" sz="120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75875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DB969DE-5D7A-4838-B9B0-1605305223D2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689835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DAD9FEE-08BA-4544-A385-EBD6CEC939D2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17177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286EE1A-A0E0-4DB4-80F1-8707207E59C9}" type="slidenum">
              <a:rPr lang="en-US" altLang="en-US" sz="1200"/>
              <a:pPr/>
              <a:t>38</a:t>
            </a:fld>
            <a:endParaRPr lang="en-US" altLang="en-US" sz="120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19072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244766D-9914-4B61-B5FC-346297BC9D2F}" type="slidenum">
              <a:rPr lang="en-US" altLang="en-US" sz="1200"/>
              <a:pPr/>
              <a:t>39</a:t>
            </a:fld>
            <a:endParaRPr lang="en-US" altLang="en-US" sz="120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9943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 noChangeArrowheads="1"/>
          </p:cNvSpPr>
          <p:nvPr/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151" tIns="46576" rIns="93151" bIns="46576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FBAE4B37-C347-4B64-8978-A48565C6CC13}" type="slidenum">
              <a:rPr lang="en-US" altLang="en-US" sz="1200"/>
              <a:pPr algn="r"/>
              <a:t>4</a:t>
            </a:fld>
            <a:endParaRPr lang="en-US" altLang="en-US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51198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0B70822-6D29-4D5D-9AFA-9C92155BDC32}" type="slidenum">
              <a:rPr lang="en-US" altLang="en-US" sz="1200"/>
              <a:pPr/>
              <a:t>40</a:t>
            </a:fld>
            <a:endParaRPr lang="en-US" altLang="en-US" sz="120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99142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2BB6724-C996-4A44-9CE9-B6279932ADA8}" type="slidenum">
              <a:rPr lang="en-US" altLang="en-US" sz="1200"/>
              <a:pPr/>
              <a:t>41</a:t>
            </a:fld>
            <a:endParaRPr lang="en-US" altLang="en-US" sz="120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43493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 txBox="1">
            <a:spLocks noGrp="1" noChangeArrowheads="1"/>
          </p:cNvSpPr>
          <p:nvPr/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171" tIns="46586" rIns="93171" bIns="46586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C7390690-EE28-4209-809A-6AC1381564A0}" type="slidenum">
              <a:rPr lang="en-US" altLang="en-US" sz="1200"/>
              <a:pPr algn="r"/>
              <a:t>42</a:t>
            </a:fld>
            <a:endParaRPr lang="en-US" altLang="en-US" sz="12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238661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 txBox="1">
            <a:spLocks noGrp="1" noChangeArrowheads="1"/>
          </p:cNvSpPr>
          <p:nvPr/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171" tIns="46586" rIns="93171" bIns="46586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969C0CDB-E58F-4DAA-A58C-CFE290FE8350}" type="slidenum">
              <a:rPr lang="en-US" altLang="en-US" sz="1200"/>
              <a:pPr algn="r"/>
              <a:t>43</a:t>
            </a:fld>
            <a:endParaRPr lang="en-US" altLang="en-US" sz="120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30252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F7420CA-286E-4742-BB00-AF3AC4B3D07B}" type="slidenum">
              <a:rPr lang="en-US" altLang="en-US" sz="1200"/>
              <a:pPr/>
              <a:t>44</a:t>
            </a:fld>
            <a:endParaRPr lang="en-US" altLang="en-US" sz="120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61073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 txBox="1">
            <a:spLocks noGrp="1" noChangeArrowheads="1"/>
          </p:cNvSpPr>
          <p:nvPr/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171" tIns="46586" rIns="93171" bIns="46586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3C42C56A-52DF-4967-B53B-7DD339F67897}" type="slidenum">
              <a:rPr lang="en-US" altLang="en-US" sz="1200"/>
              <a:pPr algn="r"/>
              <a:t>45</a:t>
            </a:fld>
            <a:endParaRPr lang="en-US" altLang="en-US" sz="120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50722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 txBox="1">
            <a:spLocks noGrp="1" noChangeArrowheads="1"/>
          </p:cNvSpPr>
          <p:nvPr/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171" tIns="46586" rIns="93171" bIns="46586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53BB3AE7-DBD9-4E08-86CB-4057B6C1F9FD}" type="slidenum">
              <a:rPr lang="en-US" altLang="en-US" sz="1200"/>
              <a:pPr algn="r"/>
              <a:t>46</a:t>
            </a:fld>
            <a:endParaRPr lang="en-US" altLang="en-US" sz="120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33270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2FD52B8-24FD-40E8-B8DB-6E7607112286}" type="slidenum">
              <a:rPr lang="en-US" altLang="en-US" sz="1200"/>
              <a:pPr/>
              <a:t>47</a:t>
            </a:fld>
            <a:endParaRPr lang="en-US" altLang="en-US" sz="120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8315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0E66CB4-FD00-4959-950E-62725C5020C0}" type="slidenum">
              <a:rPr lang="en-US" altLang="en-US" sz="1200"/>
              <a:pPr/>
              <a:t>48</a:t>
            </a:fld>
            <a:endParaRPr lang="en-US" altLang="en-US" sz="120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45563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15992C1-E576-4923-A8D5-B4A2F32D785A}" type="slidenum">
              <a:rPr lang="en-US" altLang="en-US" sz="1200"/>
              <a:pPr/>
              <a:t>49</a:t>
            </a:fld>
            <a:endParaRPr lang="en-US" altLang="en-US" sz="120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4716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 txBox="1">
            <a:spLocks noGrp="1" noChangeArrowheads="1"/>
          </p:cNvSpPr>
          <p:nvPr/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151" tIns="46576" rIns="93151" bIns="46576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03CF8276-79D3-4E8A-97A5-6639AB370C16}" type="slidenum">
              <a:rPr lang="en-US" altLang="en-US" sz="1200"/>
              <a:pPr algn="r"/>
              <a:t>5</a:t>
            </a:fld>
            <a:endParaRPr lang="en-US" alt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21752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C370B01-C6BF-49EC-9B4B-38163A2F4075}" type="slidenum">
              <a:rPr lang="en-US" altLang="en-US" sz="1200"/>
              <a:pPr/>
              <a:t>50</a:t>
            </a:fld>
            <a:endParaRPr lang="en-US" altLang="en-US" sz="120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96850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CBF2CFE-7785-4EA1-9E02-A8AE5B68BE4F}" type="slidenum">
              <a:rPr lang="en-US" altLang="en-US" sz="1200"/>
              <a:pPr/>
              <a:t>51</a:t>
            </a:fld>
            <a:endParaRPr lang="en-US" altLang="en-US" sz="120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93933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 txBox="1">
            <a:spLocks noGrp="1" noChangeArrowheads="1"/>
          </p:cNvSpPr>
          <p:nvPr/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156" tIns="46579" rIns="93156" bIns="46579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B736E2E2-7B0D-4A5F-A379-D05CD425FDE5}" type="slidenum">
              <a:rPr lang="en-US" altLang="en-US" sz="1200"/>
              <a:pPr algn="r"/>
              <a:t>52</a:t>
            </a:fld>
            <a:endParaRPr lang="en-US" altLang="en-US" sz="120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73626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 txBox="1">
            <a:spLocks noGrp="1" noChangeArrowheads="1"/>
          </p:cNvSpPr>
          <p:nvPr/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156" tIns="46579" rIns="93156" bIns="46579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04BA05FC-4BD2-4033-B694-FC744438B2D8}" type="slidenum">
              <a:rPr lang="en-US" altLang="en-US" sz="1200"/>
              <a:pPr algn="r"/>
              <a:t>53</a:t>
            </a:fld>
            <a:endParaRPr lang="en-US" altLang="en-US" sz="120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50253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32A58C1-6857-474C-96A5-F2274E05A797}" type="slidenum">
              <a:rPr lang="en-US" altLang="en-US" sz="1200"/>
              <a:pPr/>
              <a:t>54</a:t>
            </a:fld>
            <a:endParaRPr lang="en-US" alt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70401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4550DAF-8ED6-4B22-A53A-5C7052EE56BA}" type="slidenum">
              <a:rPr lang="en-US" altLang="en-US" sz="1200"/>
              <a:pPr/>
              <a:t>55</a:t>
            </a:fld>
            <a:endParaRPr lang="en-US" altLang="en-US" sz="12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32849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D2423AD-7CE8-44DE-AAEA-D5F36FFBCB0F}" type="slidenum">
              <a:rPr lang="en-US" altLang="en-US" sz="1200"/>
              <a:pPr/>
              <a:t>56</a:t>
            </a:fld>
            <a:endParaRPr lang="en-US" altLang="en-US" sz="120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6825781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3296DD4-2980-4574-98F8-D5690622C80D}" type="slidenum">
              <a:rPr lang="en-US" altLang="en-US" sz="1200"/>
              <a:pPr/>
              <a:t>57</a:t>
            </a:fld>
            <a:endParaRPr lang="en-US" altLang="en-US" sz="120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66450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 txBox="1">
            <a:spLocks noGrp="1" noChangeArrowheads="1"/>
          </p:cNvSpPr>
          <p:nvPr/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156" tIns="46579" rIns="93156" bIns="46579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00F0EA78-F174-4256-BA1C-6AF570D65F24}" type="slidenum">
              <a:rPr lang="en-US" altLang="en-US" sz="1200"/>
              <a:pPr algn="r"/>
              <a:t>58</a:t>
            </a:fld>
            <a:endParaRPr lang="en-US" altLang="en-US" sz="120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76493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C35D623-75AE-4E14-921B-4A68B4D1383E}" type="slidenum">
              <a:rPr lang="en-US" altLang="en-US" sz="1200"/>
              <a:pPr/>
              <a:t>59</a:t>
            </a:fld>
            <a:endParaRPr lang="en-US" altLang="en-US" sz="120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0918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 txBox="1">
            <a:spLocks noGrp="1" noChangeArrowheads="1"/>
          </p:cNvSpPr>
          <p:nvPr/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151" tIns="46576" rIns="93151" bIns="46576" anchor="b"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A960836B-83E1-47DE-86A0-E9F25C1D3567}" type="slidenum">
              <a:rPr lang="en-US" altLang="en-US" sz="1200"/>
              <a:pPr algn="r"/>
              <a:t>6</a:t>
            </a:fld>
            <a:endParaRPr lang="en-US" altLang="en-US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05999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81763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 txBox="1">
            <a:spLocks noGrp="1" noChangeArrowheads="1"/>
          </p:cNvSpPr>
          <p:nvPr/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156" tIns="46579" rIns="93156" bIns="46579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34F67731-D779-4A0C-B615-FEB2E97E497F}" type="slidenum">
              <a:rPr lang="en-US" altLang="en-US" sz="1200"/>
              <a:pPr algn="r"/>
              <a:t>61</a:t>
            </a:fld>
            <a:endParaRPr lang="en-US" altLang="en-US" sz="1200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81013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 txBox="1">
            <a:spLocks noGrp="1" noChangeArrowheads="1"/>
          </p:cNvSpPr>
          <p:nvPr/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156" tIns="46579" rIns="93156" bIns="46579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E8F842EA-0F90-44AE-9FB5-5E81A92BBC5D}" type="slidenum">
              <a:rPr lang="en-US" altLang="en-US" sz="1200"/>
              <a:pPr algn="r"/>
              <a:t>62</a:t>
            </a:fld>
            <a:endParaRPr lang="en-US" altLang="en-US" sz="1200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19433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 txBox="1">
            <a:spLocks noGrp="1" noChangeArrowheads="1"/>
          </p:cNvSpPr>
          <p:nvPr/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156" tIns="46579" rIns="93156" bIns="46579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E482B54B-D389-4F52-A094-BA230AF3A34E}" type="slidenum">
              <a:rPr lang="en-US" altLang="en-US" sz="1200"/>
              <a:pPr algn="r"/>
              <a:t>63</a:t>
            </a:fld>
            <a:endParaRPr lang="en-US" altLang="en-US" sz="120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76409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156" tIns="46579" rIns="93156" bIns="46579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53A78A38-7999-4FDA-BC36-604EB9373182}" type="slidenum">
              <a:rPr lang="en-US" altLang="en-US" sz="1200"/>
              <a:pPr algn="r"/>
              <a:t>64</a:t>
            </a:fld>
            <a:endParaRPr lang="en-US" altLang="en-US" sz="120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4843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 txBox="1">
            <a:spLocks noGrp="1" noChangeArrowheads="1"/>
          </p:cNvSpPr>
          <p:nvPr/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156" tIns="46579" rIns="93156" bIns="46579" anchor="b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E9D5CE64-413F-4EBA-B6A2-BB0657E131E3}" type="slidenum">
              <a:rPr lang="en-US" altLang="en-US" sz="1200"/>
              <a:pPr algn="r"/>
              <a:t>65</a:t>
            </a:fld>
            <a:endParaRPr lang="en-US" altLang="en-US" sz="120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11591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CBA0A72-20E8-4E61-8A84-C31D36970F3F}" type="slidenum">
              <a:rPr lang="en-US" altLang="en-US" sz="1200"/>
              <a:pPr/>
              <a:t>66</a:t>
            </a:fld>
            <a:endParaRPr lang="en-US" altLang="en-US" sz="120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2484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CB306AF-4A67-4187-9C2C-64597BE7BE4B}" type="slidenum">
              <a:rPr lang="en-US" altLang="en-US" sz="1200"/>
              <a:pPr/>
              <a:t>67</a:t>
            </a:fld>
            <a:endParaRPr lang="en-US" altLang="en-US" sz="120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30383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E0EB935-008A-4DD0-B5C0-9BF150D1F48B}" type="slidenum">
              <a:rPr lang="en-US" altLang="en-US" sz="1200"/>
              <a:pPr/>
              <a:t>68</a:t>
            </a:fld>
            <a:endParaRPr lang="en-US" altLang="en-US" sz="120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541127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518F374-2D5F-4AFE-A41A-36CD2A767202}" type="slidenum">
              <a:rPr lang="en-US" altLang="en-US" sz="1200"/>
              <a:pPr/>
              <a:t>69</a:t>
            </a:fld>
            <a:endParaRPr lang="en-US" altLang="en-US" sz="120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68785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12F7FC0-B9CF-4AAE-AAA0-48857C293DFD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021210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2A6B8C3-BADA-4946-98E1-9E77B98BE30A}" type="slidenum">
              <a:rPr lang="en-US" altLang="en-US" sz="1200"/>
              <a:pPr/>
              <a:t>70</a:t>
            </a:fld>
            <a:endParaRPr lang="en-US" altLang="en-US" sz="1200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118453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9842680-2CB7-4202-83A6-B7195121EB73}" type="slidenum">
              <a:rPr lang="en-US" altLang="en-US" sz="1200"/>
              <a:pPr/>
              <a:t>71</a:t>
            </a:fld>
            <a:endParaRPr lang="en-US" altLang="en-US" sz="1200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33509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2E75D19-61C0-459B-9A99-62EF93EA37D5}" type="slidenum">
              <a:rPr lang="en-US" altLang="en-US" sz="1200"/>
              <a:pPr/>
              <a:t>72</a:t>
            </a:fld>
            <a:endParaRPr lang="en-US" altLang="en-US" sz="1200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88411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F6DF607-4D84-44E5-A238-9413BE409C95}" type="slidenum">
              <a:rPr lang="en-US" altLang="en-US" sz="1200"/>
              <a:pPr/>
              <a:t>73</a:t>
            </a:fld>
            <a:endParaRPr lang="en-US" altLang="en-US" sz="1200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80890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3690397-38C8-4D32-8478-6392332EA7B2}" type="slidenum">
              <a:rPr lang="en-US" altLang="en-US" sz="1200"/>
              <a:pPr/>
              <a:t>74</a:t>
            </a:fld>
            <a:endParaRPr lang="en-US" altLang="en-US" sz="1200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22350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48ACB3C-6D8F-4B97-895A-D2CC29E2D6D0}" type="slidenum">
              <a:rPr lang="en-US" altLang="en-US" sz="1200"/>
              <a:pPr/>
              <a:t>75</a:t>
            </a:fld>
            <a:endParaRPr lang="en-US" altLang="en-US" sz="1200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33543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1D0FBB-A269-4116-8CD7-0A323149A43F}" type="slidenum">
              <a:rPr lang="en-US"/>
              <a:pPr/>
              <a:t>76</a:t>
            </a:fld>
            <a:endParaRPr lang="en-US"/>
          </a:p>
        </p:txBody>
      </p:sp>
      <p:sp>
        <p:nvSpPr>
          <p:cNvPr id="64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4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5452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47F06B-04B4-4641-B456-46AEC9E8C459}" type="slidenum">
              <a:rPr lang="en-US"/>
              <a:pPr/>
              <a:t>77</a:t>
            </a:fld>
            <a:endParaRPr lang="en-US"/>
          </a:p>
        </p:txBody>
      </p:sp>
      <p:sp>
        <p:nvSpPr>
          <p:cNvPr id="64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4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575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89CB1C-007C-4E04-ADD7-7942998CE033}" type="slidenum">
              <a:rPr lang="en-US"/>
              <a:pPr/>
              <a:t>78</a:t>
            </a:fld>
            <a:endParaRPr lang="en-US"/>
          </a:p>
        </p:txBody>
      </p:sp>
      <p:sp>
        <p:nvSpPr>
          <p:cNvPr id="65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4667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D27CA0-EA4B-4D11-9E70-FA1D98F38CAB}" type="slidenum">
              <a:rPr lang="en-US"/>
              <a:pPr/>
              <a:t>79</a:t>
            </a:fld>
            <a:endParaRPr lang="en-US"/>
          </a:p>
        </p:txBody>
      </p:sp>
      <p:sp>
        <p:nvSpPr>
          <p:cNvPr id="65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878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73CC840-6DC2-4A6E-B39E-5B4C96E37160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234647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A2F44F-6676-441A-93FA-4B1805A9A89E}" type="slidenum">
              <a:rPr lang="en-US"/>
              <a:pPr/>
              <a:t>80</a:t>
            </a:fld>
            <a:endParaRPr lang="en-US"/>
          </a:p>
        </p:txBody>
      </p:sp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91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D183F0-A1BA-47EA-A4BC-1969383D86A8}" type="slidenum">
              <a:rPr lang="en-US"/>
              <a:pPr/>
              <a:t>81</a:t>
            </a:fld>
            <a:endParaRPr lang="en-US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840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13CBA7-4F67-49B4-8F4B-5075DBE4C3E9}" type="slidenum">
              <a:rPr lang="en-US"/>
              <a:pPr/>
              <a:t>82</a:t>
            </a:fld>
            <a:endParaRPr lang="en-US"/>
          </a:p>
        </p:txBody>
      </p:sp>
      <p:sp>
        <p:nvSpPr>
          <p:cNvPr id="66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3738"/>
            <a:ext cx="4643437" cy="3482975"/>
          </a:xfrm>
          <a:ln/>
        </p:spPr>
      </p:sp>
      <p:sp>
        <p:nvSpPr>
          <p:cNvPr id="66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98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489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F25A4A-E1CD-426F-A4D6-E6B29FE3349B}" type="slidenum">
              <a:rPr lang="en-US"/>
              <a:pPr/>
              <a:t>83</a:t>
            </a:fld>
            <a:endParaRPr lang="en-US"/>
          </a:p>
        </p:txBody>
      </p:sp>
      <p:sp>
        <p:nvSpPr>
          <p:cNvPr id="66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6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9237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EEC544-22E6-40A9-B8A2-74955D677451}" type="slidenum">
              <a:rPr lang="en-US"/>
              <a:pPr/>
              <a:t>84</a:t>
            </a:fld>
            <a:endParaRPr lang="en-US"/>
          </a:p>
        </p:txBody>
      </p:sp>
      <p:sp>
        <p:nvSpPr>
          <p:cNvPr id="66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6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894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115948-C75D-4866-9CEB-599D3C2B57C7}" type="slidenum">
              <a:rPr lang="en-US"/>
              <a:pPr/>
              <a:t>85</a:t>
            </a:fld>
            <a:endParaRPr lang="en-US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3723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7B5AB0-9242-490D-BB3A-79C4F2C2F269}" type="slidenum">
              <a:rPr lang="en-US"/>
              <a:pPr/>
              <a:t>86</a:t>
            </a:fld>
            <a:endParaRPr lang="en-US"/>
          </a:p>
        </p:txBody>
      </p:sp>
      <p:sp>
        <p:nvSpPr>
          <p:cNvPr id="66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6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7054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3343C3-6F3C-4B67-A95C-9A9B183AEC8B}" type="slidenum">
              <a:rPr lang="en-US"/>
              <a:pPr/>
              <a:t>87</a:t>
            </a:fld>
            <a:endParaRPr lang="en-US"/>
          </a:p>
        </p:txBody>
      </p:sp>
      <p:sp>
        <p:nvSpPr>
          <p:cNvPr id="67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7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5729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6B2ED2-C128-48EE-96BD-8ECE640ED598}" type="slidenum">
              <a:rPr lang="en-US"/>
              <a:pPr/>
              <a:t>88</a:t>
            </a:fld>
            <a:endParaRPr lang="en-US"/>
          </a:p>
        </p:txBody>
      </p:sp>
      <p:sp>
        <p:nvSpPr>
          <p:cNvPr id="67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7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6648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02AAB7-7F15-43C7-AD18-6E50C275D445}" type="slidenum">
              <a:rPr lang="en-US"/>
              <a:pPr/>
              <a:t>89</a:t>
            </a:fld>
            <a:endParaRPr lang="en-US"/>
          </a:p>
        </p:txBody>
      </p:sp>
      <p:sp>
        <p:nvSpPr>
          <p:cNvPr id="67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7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028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28688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A92AA02-97A8-4F06-B2F3-2A4618DAFE4B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16425"/>
            <a:ext cx="5143500" cy="418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896350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7AA6D5-C1E0-4CB4-83D8-18D301957AAB}" type="slidenum">
              <a:rPr lang="en-US"/>
              <a:pPr/>
              <a:t>90</a:t>
            </a:fld>
            <a:endParaRPr lang="en-US"/>
          </a:p>
        </p:txBody>
      </p:sp>
      <p:sp>
        <p:nvSpPr>
          <p:cNvPr id="67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7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1348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3B0396-B9F3-4C11-B44A-CCDF3194154E}" type="slidenum">
              <a:rPr lang="en-US"/>
              <a:pPr/>
              <a:t>91</a:t>
            </a:fld>
            <a:endParaRPr lang="en-US"/>
          </a:p>
        </p:txBody>
      </p:sp>
      <p:sp>
        <p:nvSpPr>
          <p:cNvPr id="67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7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6824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38B021-8423-480B-B894-178929712817}" type="slidenum">
              <a:rPr lang="en-US"/>
              <a:pPr/>
              <a:t>92</a:t>
            </a:fld>
            <a:endParaRPr lang="en-US"/>
          </a:p>
        </p:txBody>
      </p:sp>
      <p:sp>
        <p:nvSpPr>
          <p:cNvPr id="68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4319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ABE5DF-9C1A-4387-9143-76F34F2103D3}" type="slidenum">
              <a:rPr lang="en-US"/>
              <a:pPr/>
              <a:t>93</a:t>
            </a:fld>
            <a:endParaRPr lang="en-US"/>
          </a:p>
        </p:txBody>
      </p:sp>
      <p:sp>
        <p:nvSpPr>
          <p:cNvPr id="68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8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2784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C73ADA-F0B3-4B38-840F-9D40E39650D3}" type="slidenum">
              <a:rPr lang="en-US"/>
              <a:pPr/>
              <a:t>94</a:t>
            </a:fld>
            <a:endParaRPr lang="en-US"/>
          </a:p>
        </p:txBody>
      </p:sp>
      <p:sp>
        <p:nvSpPr>
          <p:cNvPr id="68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8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9903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F44F33-D833-4132-B339-65B6EAD2905B}" type="slidenum">
              <a:rPr lang="en-US"/>
              <a:pPr/>
              <a:t>95</a:t>
            </a:fld>
            <a:endParaRPr lang="en-US"/>
          </a:p>
        </p:txBody>
      </p:sp>
      <p:sp>
        <p:nvSpPr>
          <p:cNvPr id="68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8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94044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23690D-4872-42E2-8C93-6212D2F865D0}" type="slidenum">
              <a:rPr lang="en-US"/>
              <a:pPr/>
              <a:t>96</a:t>
            </a:fld>
            <a:endParaRPr lang="en-US"/>
          </a:p>
        </p:txBody>
      </p:sp>
      <p:sp>
        <p:nvSpPr>
          <p:cNvPr id="69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9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4374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BDEEC5-C022-4FC8-884E-F8C4952D63CD}" type="slidenum">
              <a:rPr lang="en-US"/>
              <a:pPr/>
              <a:t>97</a:t>
            </a:fld>
            <a:endParaRPr lang="en-US"/>
          </a:p>
        </p:txBody>
      </p:sp>
      <p:sp>
        <p:nvSpPr>
          <p:cNvPr id="69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9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07255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62FA2A-D8F2-43BA-8F00-A0AE10687D08}" type="slidenum">
              <a:rPr lang="en-US"/>
              <a:pPr/>
              <a:t>98</a:t>
            </a:fld>
            <a:endParaRPr lang="en-US"/>
          </a:p>
        </p:txBody>
      </p:sp>
      <p:sp>
        <p:nvSpPr>
          <p:cNvPr id="69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9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7689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C86D29E-8012-4226-8D99-50F95FFE1011}" type="slidenum">
              <a:rPr lang="en-US"/>
              <a:pPr/>
              <a:t>99</a:t>
            </a:fld>
            <a:endParaRPr lang="en-US"/>
          </a:p>
        </p:txBody>
      </p:sp>
      <p:sp>
        <p:nvSpPr>
          <p:cNvPr id="69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1850" cy="3481388"/>
          </a:xfrm>
          <a:ln/>
        </p:spPr>
      </p:sp>
      <p:sp>
        <p:nvSpPr>
          <p:cNvPr id="69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83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6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3105581" y="5726113"/>
            <a:ext cx="2832827" cy="623248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1200" b="1" smtClean="0">
                <a:solidFill>
                  <a:srgbClr val="CC3300"/>
                </a:solidFill>
              </a:rPr>
              <a:t>Database System Concepts, 6</a:t>
            </a:r>
            <a:r>
              <a:rPr lang="en-US" altLang="en-US" sz="1200" b="1" baseline="30000" smtClean="0">
                <a:solidFill>
                  <a:srgbClr val="CC3300"/>
                </a:solidFill>
              </a:rPr>
              <a:t>th</a:t>
            </a:r>
            <a:r>
              <a:rPr lang="en-US" altLang="en-US" sz="1200" b="1" smtClean="0">
                <a:solidFill>
                  <a:srgbClr val="CC3300"/>
                </a:solidFill>
              </a:rPr>
              <a:t> Ed</a:t>
            </a:r>
            <a:r>
              <a:rPr lang="en-US" altLang="en-US" sz="1200" smtClean="0">
                <a:solidFill>
                  <a:srgbClr val="CC3300"/>
                </a:solidFill>
              </a:rPr>
              <a:t>.</a:t>
            </a:r>
          </a:p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900" b="1" smtClean="0">
                <a:solidFill>
                  <a:srgbClr val="CC3300"/>
                </a:solidFill>
              </a:rPr>
              <a:t>©Silberschatz, Korth and Sudarshan</a:t>
            </a:r>
            <a:br>
              <a:rPr lang="en-US" altLang="en-US" sz="900" b="1" smtClean="0">
                <a:solidFill>
                  <a:srgbClr val="CC3300"/>
                </a:solidFill>
              </a:rPr>
            </a:br>
            <a:r>
              <a:rPr lang="en-US" altLang="en-US" sz="900" b="1" smtClean="0">
                <a:solidFill>
                  <a:srgbClr val="CC3300"/>
                </a:solidFill>
              </a:rPr>
              <a:t>See </a:t>
            </a:r>
            <a:r>
              <a:rPr lang="en-US" altLang="en-US" sz="900" b="1" smtClean="0">
                <a:solidFill>
                  <a:srgbClr val="CC3300"/>
                </a:solidFill>
                <a:hlinkClick r:id="rId2"/>
              </a:rPr>
              <a:t>www.db-book.com</a:t>
            </a:r>
            <a:r>
              <a:rPr lang="en-US" altLang="en-US" sz="900" b="1" smtClean="0">
                <a:solidFill>
                  <a:srgbClr val="CC3300"/>
                </a:solidFill>
              </a:rPr>
              <a:t> for conditions on re-use </a:t>
            </a:r>
          </a:p>
        </p:txBody>
      </p:sp>
      <p:sp>
        <p:nvSpPr>
          <p:cNvPr id="3102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CC33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5780088"/>
            <a:ext cx="34480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endParaRPr lang="en-US" sz="1200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733223" y="6065580"/>
            <a:ext cx="1905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2F2678E0-0C01-4747-9DCB-F38DEA050C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14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085DD-423E-4393-9D57-4A2421E97BB8}" type="slidenum">
              <a:rPr lang="en-US">
                <a:solidFill>
                  <a:srgbClr val="666699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304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873D4-92AB-4F3F-A68E-AFABBF4AB7DB}" type="slidenum">
              <a:rPr lang="en-US">
                <a:solidFill>
                  <a:srgbClr val="666699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196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167" y="960120"/>
            <a:ext cx="8409623" cy="55435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307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188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90"/>
            <a:ext cx="3754437" cy="4903787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6" y="1093790"/>
            <a:ext cx="3754438" cy="4903787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188108-5929-42A9-AC54-BF0B9A0E0392}" type="slidenum">
              <a:rPr lang="en-US">
                <a:solidFill>
                  <a:srgbClr val="666699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403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9C0C99-871D-4407-BC58-CA9050E3B9AF}" type="slidenum">
              <a:rPr lang="en-US">
                <a:solidFill>
                  <a:srgbClr val="666699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64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2B7701-05F2-40E9-95D1-CBBA90E7B5E8}" type="slidenum">
              <a:rPr lang="en-US">
                <a:solidFill>
                  <a:srgbClr val="666699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86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815316-C2FD-4C5A-8260-78A0490B9598}" type="slidenum">
              <a:rPr lang="en-US">
                <a:solidFill>
                  <a:srgbClr val="666699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374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6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E6277C-C08C-4145-A91E-09046E15837D}" type="slidenum">
              <a:rPr lang="en-US">
                <a:solidFill>
                  <a:srgbClr val="666699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96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183" y="4800600"/>
            <a:ext cx="5486400" cy="5667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52183" y="685800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2183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617051-3D6C-43CC-BA85-A13C8C1D38B5}" type="slidenum">
              <a:rPr lang="en-US">
                <a:solidFill>
                  <a:srgbClr val="666699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66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65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193167"/>
            <a:ext cx="8255318" cy="5258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 eaLnBrk="0" fontAlgn="base" hangingPunct="0">
              <a:spcAft>
                <a:spcPct val="0"/>
              </a:spcAft>
              <a:defRPr/>
            </a:pPr>
            <a:fld id="{292EDCB2-FEDC-4A64-9903-C1AEC624D0F6}" type="slidenum">
              <a:rPr lang="en-US">
                <a:solidFill>
                  <a:srgbClr val="666699"/>
                </a:solidFill>
                <a:ea typeface="ＭＳ Ｐゴシック" panose="020B0600070205080204" pitchFamily="34" charset="-128"/>
              </a:rPr>
              <a:pPr eaLnBrk="0" fontAlgn="base" hangingPunct="0"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666699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6660400" y="6613527"/>
            <a:ext cx="2585964" cy="207749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750" b="1" dirty="0" smtClean="0">
                <a:solidFill>
                  <a:srgbClr val="CC3300"/>
                </a:solidFill>
              </a:rPr>
              <a:t>Mr. M. Narasimhulu, Assistant</a:t>
            </a:r>
            <a:r>
              <a:rPr lang="en-US" altLang="en-US" sz="750" b="1" baseline="0" dirty="0" smtClean="0">
                <a:solidFill>
                  <a:srgbClr val="CC3300"/>
                </a:solidFill>
              </a:rPr>
              <a:t> Professor, CSE, SRIT.</a:t>
            </a:r>
            <a:endParaRPr lang="en-US" altLang="en-US" sz="750" b="1" dirty="0" smtClean="0">
              <a:solidFill>
                <a:srgbClr val="CC3300"/>
              </a:solidFill>
            </a:endParaRP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4478382" y="6613527"/>
            <a:ext cx="450764" cy="207749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750" b="1" dirty="0" smtClean="0">
                <a:solidFill>
                  <a:srgbClr val="CC3300"/>
                </a:solidFill>
              </a:rPr>
              <a:t>U3.</a:t>
            </a:r>
            <a:fld id="{23E806B8-888B-48BC-8B67-0425AF094409}" type="slidenum">
              <a:rPr lang="en-US" altLang="en-US" sz="750" b="1" smtClean="0">
                <a:solidFill>
                  <a:srgbClr val="CC3300"/>
                </a:solidFill>
              </a:rPr>
              <a:pPr algn="ctr" eaLnBrk="0" fontAlgn="base" hangingPunct="0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 sz="750" b="1" dirty="0" smtClean="0">
              <a:solidFill>
                <a:srgbClr val="CC3300"/>
              </a:solidFill>
            </a:endParaRPr>
          </a:p>
        </p:txBody>
      </p:sp>
      <p:sp>
        <p:nvSpPr>
          <p:cNvPr id="309254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1" y="6613527"/>
            <a:ext cx="1996059" cy="207749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ＭＳ Ｐゴシック" charset="-128"/>
              </a:defRPr>
            </a:lvl9pPr>
          </a:lstStyle>
          <a:p>
            <a:pPr eaLnBrk="0" fontAlgn="base" hangingPunct="0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750" b="1" smtClean="0">
                <a:solidFill>
                  <a:srgbClr val="CC3300"/>
                </a:solidFill>
              </a:rPr>
              <a:t>Database System Concepts - 6</a:t>
            </a:r>
            <a:r>
              <a:rPr lang="en-US" altLang="en-US" sz="750" b="1" baseline="30000" smtClean="0">
                <a:solidFill>
                  <a:srgbClr val="CC3300"/>
                </a:solidFill>
              </a:rPr>
              <a:t>th</a:t>
            </a:r>
            <a:r>
              <a:rPr lang="en-US" altLang="en-US" sz="750" b="1" smtClean="0">
                <a:solidFill>
                  <a:srgbClr val="CC3300"/>
                </a:solidFill>
              </a:rPr>
              <a:t> Edition</a:t>
            </a:r>
          </a:p>
        </p:txBody>
      </p:sp>
      <p:sp>
        <p:nvSpPr>
          <p:cNvPr id="1032" name="Freeform 8"/>
          <p:cNvSpPr>
            <a:spLocks/>
          </p:cNvSpPr>
          <p:nvPr/>
        </p:nvSpPr>
        <p:spPr bwMode="auto">
          <a:xfrm>
            <a:off x="8916988" y="5445127"/>
            <a:ext cx="227012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000000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5" y="117475"/>
            <a:ext cx="495061" cy="66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3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-128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ＭＳ Ｐゴシック" charset="-128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90000"/>
        <a:buFont typeface="Monotype Sorts" charset="2"/>
        <a:buChar char="n"/>
        <a:defRPr kumimoji="1" sz="20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80000"/>
        <a:buFont typeface="Monotype Sorts" charset="2"/>
        <a:buChar char="l"/>
        <a:defRPr kumimoji="1" sz="2000">
          <a:solidFill>
            <a:schemeClr val="tx1"/>
          </a:solidFill>
          <a:latin typeface="+mn-lt"/>
          <a:ea typeface="ＭＳ Ｐゴシック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75000"/>
        <a:buFont typeface="Webdings" panose="05030102010509060703" pitchFamily="18" charset="2"/>
        <a:buChar char="4"/>
        <a:defRPr kumimoji="1" sz="2000">
          <a:solidFill>
            <a:schemeClr val="tx1"/>
          </a:solidFill>
          <a:latin typeface="+mn-lt"/>
          <a:ea typeface="ＭＳ Ｐゴシック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2000">
          <a:solidFill>
            <a:schemeClr val="tx1"/>
          </a:solidFill>
          <a:latin typeface="+mn-lt"/>
          <a:ea typeface="ＭＳ Ｐゴシック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2000">
          <a:solidFill>
            <a:schemeClr val="tx1"/>
          </a:solidFill>
          <a:latin typeface="+mn-lt"/>
          <a:ea typeface="ＭＳ Ｐゴシック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/>
              <a:t>Unit III – Database Design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/>
              <a:t>Database Design with E-R Model: </a:t>
            </a:r>
            <a:r>
              <a:rPr lang="en-US" sz="2000" dirty="0"/>
              <a:t>Overview of the Design Process, The Entity-Relational Model, Constraints, Removing Redundant Attributes in Entity set, Reduction to Relational Schema, Entity-Relationship Design issues, Extended E-R features, Alternative Notions for Modelling, Other accepts of Database Design</a:t>
            </a:r>
            <a:r>
              <a:rPr lang="en-US" sz="2000" dirty="0" smtClean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20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/>
              <a:t>Relational Database Design: </a:t>
            </a:r>
            <a:r>
              <a:rPr lang="en-US" sz="2000" dirty="0"/>
              <a:t>Features of Good Relational Designs, Atomic Domains and First Normal Form, Decomposition using Functional Dependencies, Algorithms for Decomposition, Decomposition using multivalued Dependencies. More Normal forms, Database-Design Process, Modelling Temporal Data.</a:t>
            </a:r>
            <a:endParaRPr lang="en-US" sz="2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3575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79232" y="311706"/>
            <a:ext cx="6441757" cy="455616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Entity Sets -- </a:t>
            </a:r>
            <a:r>
              <a:rPr lang="en-US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instructor 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and </a:t>
            </a:r>
            <a:r>
              <a:rPr lang="en-US" i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student</a:t>
            </a:r>
            <a:endParaRPr lang="en-US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71500" y="1188720"/>
            <a:ext cx="8046720" cy="4914900"/>
            <a:chOff x="2037161" y="1769269"/>
            <a:chExt cx="5536406" cy="2967065"/>
          </a:xfrm>
        </p:grpSpPr>
        <p:sp>
          <p:nvSpPr>
            <p:cNvPr id="12291" name="Text Box 3"/>
            <p:cNvSpPr txBox="1">
              <a:spLocks noChangeArrowheads="1"/>
            </p:cNvSpPr>
            <p:nvPr/>
          </p:nvSpPr>
          <p:spPr bwMode="auto">
            <a:xfrm>
              <a:off x="2037161" y="1769269"/>
              <a:ext cx="5536406" cy="2229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instructor_ID</a:t>
              </a:r>
              <a:r>
                <a:rPr lang="en-US" alt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en-US" altLang="en-US" sz="1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instructor_name</a:t>
              </a:r>
              <a:r>
                <a:rPr lang="en-US" altLang="en-US" sz="1800" b="1" dirty="0">
                  <a:latin typeface="Arial" panose="020B0604020202020204" pitchFamily="34" charset="0"/>
                  <a:cs typeface="Arial" panose="020B0604020202020204" pitchFamily="34" charset="0"/>
                </a:rPr>
                <a:t>          </a:t>
              </a:r>
              <a:r>
                <a:rPr lang="en-US" altLang="en-US" sz="1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    student-ID   </a:t>
              </a:r>
              <a:r>
                <a:rPr lang="en-US" altLang="en-US" sz="18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student_name</a:t>
              </a:r>
              <a:endParaRPr lang="en-US" altLang="en-US" sz="1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29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1689" y="2082430"/>
              <a:ext cx="4766072" cy="2653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402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Functional-Dependency Theory</a:t>
            </a:r>
          </a:p>
        </p:txBody>
      </p:sp>
      <p:sp>
        <p:nvSpPr>
          <p:cNvPr id="69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now consider the formal theory that tells us which functional dependencies are implied logically by a given set of functional dependencies.</a:t>
            </a:r>
          </a:p>
          <a:p>
            <a:r>
              <a:rPr lang="en-US"/>
              <a:t>We then develop algorithms to generate lossless decompositions into BCNF and 3NF</a:t>
            </a:r>
          </a:p>
          <a:p>
            <a:r>
              <a:rPr lang="en-US"/>
              <a:t>We then develop algorithms to test if a decomposition is dependency-preserving</a:t>
            </a:r>
          </a:p>
        </p:txBody>
      </p:sp>
    </p:spTree>
    <p:extLst>
      <p:ext uri="{BB962C8B-B14F-4D97-AF65-F5344CB8AC3E}">
        <p14:creationId xmlns:p14="http://schemas.microsoft.com/office/powerpoint/2010/main" val="359212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0" y="137161"/>
            <a:ext cx="8035290" cy="605790"/>
          </a:xfrm>
        </p:spPr>
        <p:txBody>
          <a:bodyPr/>
          <a:lstStyle/>
          <a:p>
            <a:r>
              <a:rPr lang="en-US" dirty="0"/>
              <a:t>Closure of a Set of Functional Dependencies</a:t>
            </a:r>
          </a:p>
        </p:txBody>
      </p:sp>
      <p:sp>
        <p:nvSpPr>
          <p:cNvPr id="69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2910" y="994411"/>
            <a:ext cx="8469630" cy="2388869"/>
          </a:xfrm>
        </p:spPr>
        <p:txBody>
          <a:bodyPr/>
          <a:lstStyle/>
          <a:p>
            <a:r>
              <a:rPr lang="en-US" dirty="0"/>
              <a:t>Given a set </a:t>
            </a:r>
            <a:r>
              <a:rPr lang="en-US" i="1" dirty="0"/>
              <a:t>F</a:t>
            </a:r>
            <a:r>
              <a:rPr lang="en-US" dirty="0"/>
              <a:t> set of functional dependencies, there are certain other functional dependencies that are logically implied by </a:t>
            </a:r>
            <a:r>
              <a:rPr lang="en-US" i="1" dirty="0"/>
              <a:t>F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For e.g.:  If 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B</a:t>
            </a:r>
            <a:r>
              <a:rPr lang="en-US" dirty="0">
                <a:sym typeface="Monotype Sorts" charset="2"/>
              </a:rPr>
              <a:t> and  </a:t>
            </a:r>
            <a:r>
              <a:rPr lang="en-US" i="1" dirty="0">
                <a:sym typeface="Monotype Sorts" charset="2"/>
              </a:rPr>
              <a:t>B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C</a:t>
            </a:r>
            <a:r>
              <a:rPr lang="en-US" dirty="0">
                <a:sym typeface="Monotype Sorts" charset="2"/>
              </a:rPr>
              <a:t>,  then we can infer that </a:t>
            </a:r>
            <a:r>
              <a:rPr lang="en-US" i="1" dirty="0">
                <a:sym typeface="Monotype Sorts" charset="2"/>
              </a:rPr>
              <a:t>A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C</a:t>
            </a:r>
            <a:endParaRPr lang="en-US" i="1" dirty="0"/>
          </a:p>
          <a:p>
            <a:r>
              <a:rPr lang="en-US" dirty="0"/>
              <a:t>The set of </a:t>
            </a:r>
            <a:r>
              <a:rPr lang="en-US" b="1" dirty="0">
                <a:solidFill>
                  <a:srgbClr val="000099"/>
                </a:solidFill>
              </a:rPr>
              <a:t>all</a:t>
            </a:r>
            <a:r>
              <a:rPr lang="en-US" dirty="0"/>
              <a:t> functional dependencies logically implied by </a:t>
            </a:r>
            <a:r>
              <a:rPr lang="en-US" i="1" dirty="0"/>
              <a:t>F</a:t>
            </a:r>
            <a:r>
              <a:rPr lang="en-US" dirty="0"/>
              <a:t> is the </a:t>
            </a:r>
            <a:r>
              <a:rPr lang="en-US" b="1" dirty="0">
                <a:solidFill>
                  <a:srgbClr val="000099"/>
                </a:solidFill>
              </a:rPr>
              <a:t>closure</a:t>
            </a:r>
            <a:r>
              <a:rPr lang="en-US" dirty="0"/>
              <a:t> of </a:t>
            </a:r>
            <a:r>
              <a:rPr lang="en-US" i="1" dirty="0"/>
              <a:t>F</a:t>
            </a:r>
            <a:r>
              <a:rPr lang="en-US" dirty="0"/>
              <a:t>.</a:t>
            </a:r>
          </a:p>
          <a:p>
            <a:r>
              <a:rPr lang="en-US" dirty="0"/>
              <a:t>We denote the </a:t>
            </a:r>
            <a:r>
              <a:rPr lang="en-US" i="1" dirty="0"/>
              <a:t>closure </a:t>
            </a:r>
            <a:r>
              <a:rPr lang="en-US" dirty="0"/>
              <a:t>of </a:t>
            </a:r>
            <a:r>
              <a:rPr lang="en-US" i="1" dirty="0"/>
              <a:t>F</a:t>
            </a:r>
            <a:r>
              <a:rPr lang="en-US" dirty="0"/>
              <a:t> by </a:t>
            </a:r>
            <a:r>
              <a:rPr lang="en-US" b="1" i="1" dirty="0">
                <a:solidFill>
                  <a:srgbClr val="000099"/>
                </a:solidFill>
              </a:rPr>
              <a:t>F</a:t>
            </a:r>
            <a:r>
              <a:rPr lang="en-US" b="1" i="1" baseline="44000" dirty="0">
                <a:solidFill>
                  <a:srgbClr val="000099"/>
                </a:solidFill>
              </a:rPr>
              <a:t>+</a:t>
            </a:r>
            <a:r>
              <a:rPr lang="en-US" i="1" dirty="0">
                <a:solidFill>
                  <a:srgbClr val="000099"/>
                </a:solidFill>
              </a:rPr>
              <a:t>.</a:t>
            </a:r>
          </a:p>
          <a:p>
            <a:endParaRPr lang="en-US" dirty="0">
              <a:sym typeface="Greek Symbols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9147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742950" y="160020"/>
            <a:ext cx="8218170" cy="541496"/>
          </a:xfrm>
        </p:spPr>
        <p:txBody>
          <a:bodyPr/>
          <a:lstStyle/>
          <a:p>
            <a:r>
              <a:rPr lang="en-US" dirty="0"/>
              <a:t>Closure of a Set of Functional Dependencies</a:t>
            </a:r>
          </a:p>
        </p:txBody>
      </p:sp>
      <p:sp>
        <p:nvSpPr>
          <p:cNvPr id="849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4320" y="948690"/>
            <a:ext cx="8492490" cy="3851910"/>
          </a:xfrm>
        </p:spPr>
        <p:txBody>
          <a:bodyPr/>
          <a:lstStyle/>
          <a:p>
            <a:r>
              <a:rPr lang="en-US" dirty="0"/>
              <a:t>We can find F</a:t>
            </a:r>
            <a:r>
              <a:rPr lang="en-US" i="1" baseline="30000" dirty="0"/>
              <a:t>+, </a:t>
            </a:r>
            <a:r>
              <a:rPr lang="en-US" dirty="0"/>
              <a:t> the closure of F, by repeatedly applying </a:t>
            </a:r>
            <a:br>
              <a:rPr lang="en-US" dirty="0"/>
            </a:br>
            <a:r>
              <a:rPr lang="en-US" b="1" dirty="0">
                <a:solidFill>
                  <a:srgbClr val="000099"/>
                </a:solidFill>
              </a:rPr>
              <a:t>Armstrong’s Axioms:</a:t>
            </a:r>
          </a:p>
          <a:p>
            <a:pPr lvl="1"/>
            <a:r>
              <a:rPr lang="en-US" dirty="0"/>
              <a:t>if </a:t>
            </a:r>
            <a:r>
              <a:rPr lang="en-US" i="1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Symbol" panose="05050102010706020507" pitchFamily="18" charset="2"/>
              </a:rPr>
              <a:t>  , then  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Symbol" panose="05050102010706020507" pitchFamily="18" charset="2"/>
              </a:rPr>
              <a:t>                      </a:t>
            </a:r>
            <a:r>
              <a:rPr lang="en-US" b="1" dirty="0">
                <a:sym typeface="Symbol" panose="05050102010706020507" pitchFamily="18" charset="2"/>
              </a:rPr>
              <a:t>(</a:t>
            </a:r>
            <a:r>
              <a:rPr lang="en-US" b="1" dirty="0">
                <a:solidFill>
                  <a:srgbClr val="000099"/>
                </a:solidFill>
                <a:sym typeface="Symbol" panose="05050102010706020507" pitchFamily="18" charset="2"/>
              </a:rPr>
              <a:t>reflexivity</a:t>
            </a:r>
            <a:r>
              <a:rPr lang="en-US" b="1" dirty="0">
                <a:sym typeface="Symbol" panose="05050102010706020507" pitchFamily="18" charset="2"/>
              </a:rPr>
              <a:t>)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if  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Symbol" panose="05050102010706020507" pitchFamily="18" charset="2"/>
              </a:rPr>
              <a:t>, </a:t>
            </a:r>
            <a:r>
              <a:rPr lang="en-US" dirty="0">
                <a:sym typeface="Symbol" panose="05050102010706020507" pitchFamily="18" charset="2"/>
              </a:rPr>
              <a:t>then 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 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 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Symbol" panose="05050102010706020507" pitchFamily="18" charset="2"/>
              </a:rPr>
              <a:t>               </a:t>
            </a:r>
            <a:r>
              <a:rPr lang="en-US" b="1" dirty="0">
                <a:sym typeface="Symbol" panose="05050102010706020507" pitchFamily="18" charset="2"/>
              </a:rPr>
              <a:t>(</a:t>
            </a:r>
            <a:r>
              <a:rPr lang="en-US" b="1" dirty="0">
                <a:solidFill>
                  <a:srgbClr val="000099"/>
                </a:solidFill>
                <a:sym typeface="Symbol" panose="05050102010706020507" pitchFamily="18" charset="2"/>
              </a:rPr>
              <a:t>augmentation</a:t>
            </a:r>
            <a:r>
              <a:rPr lang="en-US" b="1" dirty="0">
                <a:sym typeface="Symbol" panose="05050102010706020507" pitchFamily="18" charset="2"/>
              </a:rPr>
              <a:t>)</a:t>
            </a:r>
            <a:endParaRPr lang="en-US" dirty="0">
              <a:sym typeface="Symbol" panose="05050102010706020507" pitchFamily="18" charset="2"/>
            </a:endParaRPr>
          </a:p>
          <a:p>
            <a:pPr lvl="1"/>
            <a:r>
              <a:rPr lang="en-US" dirty="0">
                <a:sym typeface="Symbol" panose="05050102010706020507" pitchFamily="18" charset="2"/>
              </a:rPr>
              <a:t>if  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Symbol" panose="05050102010706020507" pitchFamily="18" charset="2"/>
              </a:rPr>
              <a:t>, </a:t>
            </a:r>
            <a:r>
              <a:rPr lang="en-US" dirty="0">
                <a:sym typeface="Symbol" panose="05050102010706020507" pitchFamily="18" charset="2"/>
              </a:rPr>
              <a:t>and </a:t>
            </a:r>
            <a:r>
              <a:rPr lang="en-US" i="1" dirty="0">
                <a:sym typeface="Symbol" panose="05050102010706020507" pitchFamily="18" charset="2"/>
              </a:rPr>
              <a:t> </a:t>
            </a:r>
            <a:r>
              <a:rPr lang="en-US" dirty="0">
                <a:sym typeface="Symbol" panose="05050102010706020507" pitchFamily="18" charset="2"/>
              </a:rPr>
              <a:t> </a:t>
            </a:r>
            <a:r>
              <a:rPr lang="en-US" dirty="0">
                <a:sym typeface="Monotype Sorts" charset="2"/>
              </a:rPr>
              <a:t>, then </a:t>
            </a:r>
            <a:r>
              <a:rPr lang="en-US" dirty="0">
                <a:sym typeface="Symbol" panose="05050102010706020507" pitchFamily="18" charset="2"/>
              </a:rPr>
              <a:t> 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 </a:t>
            </a:r>
            <a:r>
              <a:rPr lang="en-US" dirty="0">
                <a:sym typeface="Greek Symbols" pitchFamily="18" charset="2"/>
              </a:rPr>
              <a:t>   </a:t>
            </a:r>
            <a:r>
              <a:rPr lang="en-US" b="1" dirty="0">
                <a:sym typeface="Greek Symbols" pitchFamily="18" charset="2"/>
              </a:rPr>
              <a:t>(</a:t>
            </a:r>
            <a:r>
              <a:rPr lang="en-US" b="1" dirty="0">
                <a:solidFill>
                  <a:srgbClr val="000099"/>
                </a:solidFill>
                <a:sym typeface="Greek Symbols" pitchFamily="18" charset="2"/>
              </a:rPr>
              <a:t>transitivity</a:t>
            </a:r>
            <a:r>
              <a:rPr lang="en-US" b="1" dirty="0">
                <a:sym typeface="Greek Symbols" pitchFamily="18" charset="2"/>
              </a:rPr>
              <a:t>)</a:t>
            </a:r>
          </a:p>
          <a:p>
            <a:r>
              <a:rPr lang="en-US" dirty="0">
                <a:sym typeface="Greek Symbols" pitchFamily="18" charset="2"/>
              </a:rPr>
              <a:t>These rules are </a:t>
            </a:r>
          </a:p>
          <a:p>
            <a:pPr lvl="1"/>
            <a:r>
              <a:rPr lang="en-US" b="1" dirty="0">
                <a:solidFill>
                  <a:srgbClr val="000099"/>
                </a:solidFill>
                <a:sym typeface="Greek Symbols" pitchFamily="18" charset="2"/>
              </a:rPr>
              <a:t>sound</a:t>
            </a:r>
            <a:r>
              <a:rPr lang="en-US" dirty="0">
                <a:sym typeface="Greek Symbols" pitchFamily="18" charset="2"/>
              </a:rPr>
              <a:t> (generate only functional dependencies that actually hold),  and </a:t>
            </a:r>
          </a:p>
          <a:p>
            <a:pPr lvl="1"/>
            <a:r>
              <a:rPr lang="en-US" b="1" dirty="0">
                <a:solidFill>
                  <a:srgbClr val="000099"/>
                </a:solidFill>
                <a:sym typeface="Greek Symbols" pitchFamily="18" charset="2"/>
              </a:rPr>
              <a:t>complete</a:t>
            </a:r>
            <a:r>
              <a:rPr lang="en-US" dirty="0">
                <a:sym typeface="Greek Symbols" pitchFamily="18" charset="2"/>
              </a:rPr>
              <a:t> (generate all functional dependencies that hold).</a:t>
            </a:r>
          </a:p>
        </p:txBody>
      </p:sp>
    </p:spTree>
    <p:extLst>
      <p:ext uri="{BB962C8B-B14F-4D97-AF65-F5344CB8AC3E}">
        <p14:creationId xmlns:p14="http://schemas.microsoft.com/office/powerpoint/2010/main" val="69566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0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" y="727076"/>
            <a:ext cx="8662670" cy="5856604"/>
          </a:xfrm>
        </p:spPr>
        <p:txBody>
          <a:bodyPr/>
          <a:lstStyle/>
          <a:p>
            <a:pPr>
              <a:tabLst>
                <a:tab pos="602456" algn="l"/>
              </a:tabLst>
            </a:pPr>
            <a:r>
              <a:rPr lang="en-US" i="1" dirty="0"/>
              <a:t>R = (A, B, C, G, H, I)</a:t>
            </a:r>
            <a:br>
              <a:rPr lang="en-US" i="1" dirty="0"/>
            </a:br>
            <a:r>
              <a:rPr lang="en-US" i="1" dirty="0"/>
              <a:t>F = </a:t>
            </a:r>
            <a:r>
              <a:rPr lang="en-US" dirty="0"/>
              <a:t>{  </a:t>
            </a:r>
            <a:r>
              <a:rPr lang="en-US" i="1" dirty="0">
                <a:sym typeface="Iconic Symbols Ext" pitchFamily="2" charset="2"/>
              </a:rPr>
              <a:t>A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B</a:t>
            </a:r>
            <a:br>
              <a:rPr lang="en-US" i="1" dirty="0">
                <a:sym typeface="Monotype Sorts" charset="2"/>
              </a:rPr>
            </a:br>
            <a:r>
              <a:rPr lang="en-US" i="1" dirty="0">
                <a:sym typeface="Monotype Sorts" charset="2"/>
              </a:rPr>
              <a:t>	   </a:t>
            </a:r>
            <a:r>
              <a:rPr lang="en-US" i="1" dirty="0">
                <a:sym typeface="Iconic Symbols Ext" pitchFamily="2" charset="2"/>
              </a:rPr>
              <a:t>A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C</a:t>
            </a:r>
            <a:br>
              <a:rPr lang="en-US" i="1" dirty="0">
                <a:sym typeface="Monotype Sorts" charset="2"/>
              </a:rPr>
            </a:br>
            <a:r>
              <a:rPr lang="en-US" i="1" dirty="0">
                <a:sym typeface="Monotype Sorts" charset="2"/>
              </a:rPr>
              <a:t>	</a:t>
            </a:r>
            <a:r>
              <a:rPr lang="en-US" i="1" dirty="0">
                <a:sym typeface="Iconic Symbols Ext" pitchFamily="2" charset="2"/>
              </a:rPr>
              <a:t>CG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H</a:t>
            </a:r>
            <a:br>
              <a:rPr lang="en-US" i="1" dirty="0">
                <a:sym typeface="Monotype Sorts" charset="2"/>
              </a:rPr>
            </a:br>
            <a:r>
              <a:rPr lang="en-US" i="1" dirty="0">
                <a:sym typeface="Monotype Sorts" charset="2"/>
              </a:rPr>
              <a:t>	</a:t>
            </a:r>
            <a:r>
              <a:rPr lang="en-US" i="1" dirty="0">
                <a:sym typeface="Iconic Symbols Ext" pitchFamily="2" charset="2"/>
              </a:rPr>
              <a:t>CG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I</a:t>
            </a:r>
            <a:br>
              <a:rPr lang="en-US" i="1" dirty="0">
                <a:sym typeface="Monotype Sorts" charset="2"/>
              </a:rPr>
            </a:br>
            <a:r>
              <a:rPr lang="en-US" i="1" dirty="0">
                <a:sym typeface="Monotype Sorts" charset="2"/>
              </a:rPr>
              <a:t>	   </a:t>
            </a:r>
            <a:r>
              <a:rPr lang="en-US" i="1" dirty="0">
                <a:sym typeface="Iconic Symbols Ext" pitchFamily="2" charset="2"/>
              </a:rPr>
              <a:t>B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H</a:t>
            </a:r>
            <a:r>
              <a:rPr lang="en-US" dirty="0">
                <a:sym typeface="Monotype Sorts" charset="2"/>
              </a:rPr>
              <a:t>}</a:t>
            </a:r>
            <a:endParaRPr lang="en-US" dirty="0">
              <a:sym typeface="MS LineDraw" pitchFamily="49" charset="2"/>
            </a:endParaRPr>
          </a:p>
          <a:p>
            <a:pPr>
              <a:tabLst>
                <a:tab pos="602456" algn="l"/>
              </a:tabLst>
            </a:pPr>
            <a:r>
              <a:rPr lang="en-US" dirty="0">
                <a:sym typeface="MS LineDraw" pitchFamily="49" charset="2"/>
              </a:rPr>
              <a:t>some members of </a:t>
            </a:r>
            <a:r>
              <a:rPr lang="en-US" i="1" dirty="0">
                <a:sym typeface="MS LineDraw" pitchFamily="49" charset="2"/>
              </a:rPr>
              <a:t>F</a:t>
            </a:r>
            <a:r>
              <a:rPr lang="en-US" baseline="30000" dirty="0">
                <a:sym typeface="MS LineDraw" pitchFamily="49" charset="2"/>
              </a:rPr>
              <a:t>+</a:t>
            </a:r>
            <a:endParaRPr lang="en-US" dirty="0">
              <a:sym typeface="MS LineDraw" pitchFamily="49" charset="2"/>
            </a:endParaRPr>
          </a:p>
          <a:p>
            <a:pPr lvl="1">
              <a:tabLst>
                <a:tab pos="602456" algn="l"/>
              </a:tabLst>
            </a:pPr>
            <a:r>
              <a:rPr lang="en-US" i="1" dirty="0">
                <a:sym typeface="Monotype Sorts" charset="2"/>
              </a:rPr>
              <a:t>A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H        </a:t>
            </a:r>
          </a:p>
          <a:p>
            <a:pPr lvl="2">
              <a:tabLst>
                <a:tab pos="602456" algn="l"/>
              </a:tabLst>
            </a:pPr>
            <a:r>
              <a:rPr lang="en-US" dirty="0">
                <a:sym typeface="Monotype Sorts" charset="2"/>
              </a:rPr>
              <a:t>by transitivity from </a:t>
            </a:r>
            <a:r>
              <a:rPr lang="en-US" i="1" dirty="0">
                <a:sym typeface="Iconic Symbols Ext" pitchFamily="2" charset="2"/>
              </a:rPr>
              <a:t>A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B and </a:t>
            </a:r>
            <a:r>
              <a:rPr lang="en-US" i="1" dirty="0">
                <a:sym typeface="Iconic Symbols Ext" pitchFamily="2" charset="2"/>
              </a:rPr>
              <a:t>B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H</a:t>
            </a:r>
          </a:p>
          <a:p>
            <a:pPr lvl="1">
              <a:tabLst>
                <a:tab pos="602456" algn="l"/>
              </a:tabLst>
            </a:pPr>
            <a:r>
              <a:rPr lang="en-US" i="1" dirty="0">
                <a:sym typeface="Monotype Sorts" charset="2"/>
              </a:rPr>
              <a:t>AG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I       </a:t>
            </a:r>
            <a:endParaRPr lang="en-US" dirty="0">
              <a:sym typeface="Monotype Sorts" charset="2"/>
            </a:endParaRPr>
          </a:p>
          <a:p>
            <a:pPr lvl="2">
              <a:tabLst>
                <a:tab pos="602456" algn="l"/>
              </a:tabLst>
            </a:pPr>
            <a:r>
              <a:rPr lang="en-US" dirty="0">
                <a:sym typeface="Monotype Sorts" charset="2"/>
              </a:rPr>
              <a:t>by augmenting </a:t>
            </a:r>
            <a:r>
              <a:rPr lang="en-US" i="1" dirty="0">
                <a:sym typeface="Iconic Symbols Ext" pitchFamily="2" charset="2"/>
              </a:rPr>
              <a:t>A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C </a:t>
            </a:r>
            <a:r>
              <a:rPr lang="en-US" dirty="0">
                <a:sym typeface="Monotype Sorts" charset="2"/>
              </a:rPr>
              <a:t>with G, to get </a:t>
            </a:r>
            <a:r>
              <a:rPr lang="en-US" i="1" dirty="0">
                <a:sym typeface="Iconic Symbols Ext" pitchFamily="2" charset="2"/>
              </a:rPr>
              <a:t>AG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CG </a:t>
            </a:r>
            <a:br>
              <a:rPr lang="en-US" i="1" dirty="0">
                <a:sym typeface="Monotype Sorts" charset="2"/>
              </a:rPr>
            </a:br>
            <a:r>
              <a:rPr lang="en-US" i="1" dirty="0">
                <a:sym typeface="Monotype Sorts" charset="2"/>
              </a:rPr>
              <a:t>                   </a:t>
            </a:r>
            <a:r>
              <a:rPr lang="en-US" dirty="0">
                <a:sym typeface="Monotype Sorts" charset="2"/>
              </a:rPr>
              <a:t>and then transitivity with </a:t>
            </a:r>
            <a:r>
              <a:rPr lang="en-US" i="1" dirty="0">
                <a:sym typeface="Iconic Symbols Ext" pitchFamily="2" charset="2"/>
              </a:rPr>
              <a:t>CG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I </a:t>
            </a:r>
          </a:p>
          <a:p>
            <a:pPr lvl="1">
              <a:tabLst>
                <a:tab pos="602456" algn="l"/>
              </a:tabLst>
            </a:pPr>
            <a:r>
              <a:rPr lang="en-US" i="1" dirty="0">
                <a:sym typeface="Monotype Sorts" charset="2"/>
              </a:rPr>
              <a:t>CG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HI     </a:t>
            </a:r>
            <a:endParaRPr lang="en-US" dirty="0">
              <a:sym typeface="Monotype Sorts" charset="2"/>
            </a:endParaRPr>
          </a:p>
          <a:p>
            <a:pPr lvl="2">
              <a:tabLst>
                <a:tab pos="602456" algn="l"/>
              </a:tabLst>
            </a:pPr>
            <a:r>
              <a:rPr lang="en-US" dirty="0">
                <a:sym typeface="Monotype Sorts" charset="2"/>
              </a:rPr>
              <a:t>by augmenting </a:t>
            </a:r>
            <a:r>
              <a:rPr lang="en-US" i="1" dirty="0">
                <a:sym typeface="Iconic Symbols Ext" pitchFamily="2" charset="2"/>
              </a:rPr>
              <a:t>CG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I </a:t>
            </a:r>
            <a:r>
              <a:rPr lang="en-US" dirty="0">
                <a:sym typeface="Monotype Sorts" charset="2"/>
              </a:rPr>
              <a:t>to infer </a:t>
            </a:r>
            <a:r>
              <a:rPr lang="en-US" i="1" dirty="0">
                <a:sym typeface="Iconic Symbols Ext" pitchFamily="2" charset="2"/>
              </a:rPr>
              <a:t>CG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CG</a:t>
            </a:r>
            <a:r>
              <a:rPr lang="en-US" i="1" dirty="0">
                <a:sym typeface="Monotype Sorts" charset="2"/>
              </a:rPr>
              <a:t>I, </a:t>
            </a:r>
          </a:p>
          <a:p>
            <a:pPr lvl="2">
              <a:buNone/>
              <a:tabLst>
                <a:tab pos="602456" algn="l"/>
              </a:tabLst>
            </a:pPr>
            <a:r>
              <a:rPr lang="en-US" dirty="0">
                <a:sym typeface="Monotype Sorts" charset="2"/>
              </a:rPr>
              <a:t>    and augmenting of </a:t>
            </a:r>
            <a:r>
              <a:rPr lang="en-US" i="1" dirty="0">
                <a:sym typeface="Iconic Symbols Ext" pitchFamily="2" charset="2"/>
              </a:rPr>
              <a:t>CG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H </a:t>
            </a:r>
            <a:r>
              <a:rPr lang="en-US" dirty="0">
                <a:sym typeface="Monotype Sorts" charset="2"/>
              </a:rPr>
              <a:t>to infer</a:t>
            </a:r>
            <a:r>
              <a:rPr lang="en-US" i="1" dirty="0">
                <a:sym typeface="Monotype Sorts" charset="2"/>
              </a:rPr>
              <a:t> </a:t>
            </a:r>
            <a:r>
              <a:rPr lang="en-US" i="1" dirty="0">
                <a:sym typeface="Iconic Symbols Ext" pitchFamily="2" charset="2"/>
              </a:rPr>
              <a:t>CGI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HI, </a:t>
            </a:r>
          </a:p>
          <a:p>
            <a:pPr lvl="2">
              <a:buNone/>
              <a:tabLst>
                <a:tab pos="602456" algn="l"/>
              </a:tabLst>
            </a:pPr>
            <a:r>
              <a:rPr lang="en-US" i="1" dirty="0">
                <a:sym typeface="Monotype Sorts" charset="2"/>
              </a:rPr>
              <a:t>                         </a:t>
            </a:r>
            <a:r>
              <a:rPr lang="en-US" dirty="0">
                <a:sym typeface="Monotype Sorts" charset="2"/>
              </a:rPr>
              <a:t>and then transitivity</a:t>
            </a:r>
          </a:p>
        </p:txBody>
      </p:sp>
    </p:spTree>
    <p:extLst>
      <p:ext uri="{BB962C8B-B14F-4D97-AF65-F5344CB8AC3E}">
        <p14:creationId xmlns:p14="http://schemas.microsoft.com/office/powerpoint/2010/main" val="132269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1443" grpId="0" build="p" bldLvl="3" autoUpdateAnimBg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 for Computing F</a:t>
            </a:r>
            <a:r>
              <a:rPr lang="en-US" baseline="30000" dirty="0"/>
              <a:t>+</a:t>
            </a:r>
          </a:p>
        </p:txBody>
      </p:sp>
      <p:sp>
        <p:nvSpPr>
          <p:cNvPr id="7034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60020" y="1154430"/>
            <a:ext cx="8766810" cy="5166360"/>
          </a:xfrm>
        </p:spPr>
        <p:txBody>
          <a:bodyPr/>
          <a:lstStyle/>
          <a:p>
            <a:r>
              <a:rPr lang="en-US" dirty="0"/>
              <a:t>To compute the closure of a set of functional dependencies F:</a:t>
            </a:r>
            <a:br>
              <a:rPr lang="en-US" dirty="0"/>
            </a:br>
            <a:endParaRPr lang="en-US" i="1" dirty="0"/>
          </a:p>
          <a:p>
            <a:pPr>
              <a:buFont typeface="Monotype Sorts" charset="2"/>
              <a:buNone/>
            </a:pPr>
            <a:r>
              <a:rPr lang="en-US" i="1" dirty="0"/>
              <a:t>     F </a:t>
            </a:r>
            <a:r>
              <a:rPr lang="en-US" baseline="30000" dirty="0"/>
              <a:t>+</a:t>
            </a:r>
            <a:r>
              <a:rPr lang="en-US" dirty="0"/>
              <a:t> = </a:t>
            </a:r>
            <a:r>
              <a:rPr lang="en-US" i="1" dirty="0"/>
              <a:t>F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repeat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b="1" dirty="0"/>
              <a:t>for each</a:t>
            </a:r>
            <a:r>
              <a:rPr lang="en-US" dirty="0"/>
              <a:t> functional dependency </a:t>
            </a:r>
            <a:r>
              <a:rPr lang="en-US" i="1" dirty="0"/>
              <a:t>f</a:t>
            </a:r>
            <a:r>
              <a:rPr lang="en-US" dirty="0"/>
              <a:t> in </a:t>
            </a:r>
            <a:r>
              <a:rPr lang="en-US" i="1" dirty="0"/>
              <a:t>F</a:t>
            </a:r>
            <a:r>
              <a:rPr lang="en-US" baseline="30000" dirty="0"/>
              <a:t>+</a:t>
            </a:r>
            <a:br>
              <a:rPr lang="en-US" baseline="30000" dirty="0"/>
            </a:br>
            <a:r>
              <a:rPr lang="en-US" baseline="30000" dirty="0"/>
              <a:t>	</a:t>
            </a:r>
            <a:r>
              <a:rPr lang="en-US" dirty="0"/>
              <a:t>       apply reflexivity and augmentation rules on </a:t>
            </a:r>
            <a:r>
              <a:rPr lang="en-US" i="1" dirty="0"/>
              <a:t>f</a:t>
            </a:r>
            <a:br>
              <a:rPr lang="en-US" i="1" dirty="0"/>
            </a:br>
            <a:r>
              <a:rPr lang="en-US" i="1" dirty="0"/>
              <a:t>	       </a:t>
            </a:r>
            <a:r>
              <a:rPr lang="en-US" dirty="0"/>
              <a:t>add the resulting functional dependencies to </a:t>
            </a:r>
            <a:r>
              <a:rPr lang="en-US" i="1" dirty="0"/>
              <a:t>F </a:t>
            </a:r>
            <a:r>
              <a:rPr lang="en-US" baseline="30000" dirty="0"/>
              <a:t>+</a:t>
            </a:r>
            <a:br>
              <a:rPr lang="en-US" baseline="30000" dirty="0"/>
            </a:br>
            <a:r>
              <a:rPr lang="en-US" baseline="30000" dirty="0"/>
              <a:t>	</a:t>
            </a:r>
            <a:r>
              <a:rPr lang="en-US" b="1" dirty="0"/>
              <a:t>for each </a:t>
            </a:r>
            <a:r>
              <a:rPr lang="en-US" dirty="0"/>
              <a:t>pair of functional dependencies </a:t>
            </a:r>
            <a:r>
              <a:rPr lang="en-US" i="1" dirty="0"/>
              <a:t>f</a:t>
            </a:r>
            <a:r>
              <a:rPr lang="en-US" baseline="-25000" dirty="0"/>
              <a:t>1</a:t>
            </a:r>
            <a:r>
              <a:rPr lang="en-US" dirty="0"/>
              <a:t>and </a:t>
            </a:r>
            <a:r>
              <a:rPr lang="en-US" i="1" dirty="0"/>
              <a:t>f</a:t>
            </a:r>
            <a:r>
              <a:rPr lang="en-US" baseline="-25000" dirty="0"/>
              <a:t>2</a:t>
            </a:r>
            <a:r>
              <a:rPr lang="en-US" dirty="0"/>
              <a:t> in </a:t>
            </a:r>
            <a:r>
              <a:rPr lang="en-US" i="1" dirty="0"/>
              <a:t>F </a:t>
            </a:r>
            <a:r>
              <a:rPr lang="en-US" baseline="30000" dirty="0"/>
              <a:t>+</a:t>
            </a:r>
            <a:br>
              <a:rPr lang="en-US" baseline="30000" dirty="0"/>
            </a:br>
            <a:r>
              <a:rPr lang="en-US" baseline="30000" dirty="0"/>
              <a:t>	</a:t>
            </a:r>
            <a:r>
              <a:rPr lang="en-US" dirty="0"/>
              <a:t>       </a:t>
            </a:r>
            <a:r>
              <a:rPr lang="en-US" b="1" dirty="0"/>
              <a:t>if</a:t>
            </a:r>
            <a:r>
              <a:rPr lang="en-US" dirty="0"/>
              <a:t> </a:t>
            </a:r>
            <a:r>
              <a:rPr lang="en-US" i="1" dirty="0"/>
              <a:t>f</a:t>
            </a:r>
            <a:r>
              <a:rPr lang="en-US" baseline="-25000" dirty="0"/>
              <a:t>1</a:t>
            </a:r>
            <a:r>
              <a:rPr lang="en-US" dirty="0"/>
              <a:t> and </a:t>
            </a:r>
            <a:r>
              <a:rPr lang="en-US" i="1" dirty="0"/>
              <a:t>f</a:t>
            </a:r>
            <a:r>
              <a:rPr lang="en-US" baseline="-25000" dirty="0"/>
              <a:t>2</a:t>
            </a:r>
            <a:r>
              <a:rPr lang="en-US" dirty="0"/>
              <a:t> can be combined using transitivity</a:t>
            </a:r>
            <a:br>
              <a:rPr lang="en-US" dirty="0"/>
            </a:br>
            <a:r>
              <a:rPr lang="en-US" dirty="0"/>
              <a:t>		 </a:t>
            </a:r>
            <a:r>
              <a:rPr lang="en-US" b="1" dirty="0"/>
              <a:t>then</a:t>
            </a:r>
            <a:r>
              <a:rPr lang="en-US" dirty="0"/>
              <a:t> add the resulting functional dependency to </a:t>
            </a:r>
            <a:r>
              <a:rPr lang="en-US" i="1" dirty="0"/>
              <a:t>F </a:t>
            </a:r>
            <a:r>
              <a:rPr lang="en-US" baseline="30000" dirty="0"/>
              <a:t>+</a:t>
            </a:r>
            <a:br>
              <a:rPr lang="en-US" baseline="30000" dirty="0"/>
            </a:br>
            <a:r>
              <a:rPr lang="en-US" b="1" dirty="0"/>
              <a:t>until </a:t>
            </a:r>
            <a:r>
              <a:rPr lang="en-US" i="1" dirty="0"/>
              <a:t>F </a:t>
            </a:r>
            <a:r>
              <a:rPr lang="en-US" baseline="30000" dirty="0"/>
              <a:t>+</a:t>
            </a:r>
            <a:r>
              <a:rPr lang="en-US" dirty="0"/>
              <a:t> does not change any further</a:t>
            </a:r>
          </a:p>
          <a:p>
            <a:pPr>
              <a:buFont typeface="Monotype Sorts" charset="2"/>
              <a:buNone/>
            </a:pPr>
            <a:endParaRPr lang="en-US" dirty="0"/>
          </a:p>
          <a:p>
            <a:pPr>
              <a:buFont typeface="Monotype Sorts" charset="2"/>
              <a:buNone/>
            </a:pPr>
            <a:r>
              <a:rPr lang="en-US" b="1" dirty="0"/>
              <a:t>     NOTE</a:t>
            </a:r>
            <a:r>
              <a:rPr lang="en-US" dirty="0"/>
              <a:t>:  We shall see an alternative procedure for this task later</a:t>
            </a:r>
            <a:endParaRPr lang="en-US" i="1" baseline="-25000" dirty="0"/>
          </a:p>
          <a:p>
            <a:pPr>
              <a:buFont typeface="Monotype Sorts" charset="2"/>
              <a:buNone/>
            </a:pP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41335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902970" y="160021"/>
            <a:ext cx="7978140" cy="708660"/>
          </a:xfrm>
        </p:spPr>
        <p:txBody>
          <a:bodyPr/>
          <a:lstStyle/>
          <a:p>
            <a:r>
              <a:rPr lang="en-US" dirty="0"/>
              <a:t>Closure of Functional Dependencies (Cont.)</a:t>
            </a:r>
          </a:p>
        </p:txBody>
      </p:sp>
      <p:sp>
        <p:nvSpPr>
          <p:cNvPr id="70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8620" y="982981"/>
            <a:ext cx="8275320" cy="2811780"/>
          </a:xfrm>
        </p:spPr>
        <p:txBody>
          <a:bodyPr/>
          <a:lstStyle/>
          <a:p>
            <a:r>
              <a:rPr lang="en-US" dirty="0"/>
              <a:t>Additional rules: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If  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Symbol" panose="05050102010706020507" pitchFamily="18" charset="2"/>
              </a:rPr>
              <a:t> </a:t>
            </a:r>
            <a:r>
              <a:rPr lang="en-US" dirty="0">
                <a:sym typeface="Symbol" panose="05050102010706020507" pitchFamily="18" charset="2"/>
              </a:rPr>
              <a:t>holds</a:t>
            </a:r>
            <a:r>
              <a:rPr lang="en-US" i="1" dirty="0">
                <a:sym typeface="Symbol" panose="05050102010706020507" pitchFamily="18" charset="2"/>
              </a:rPr>
              <a:t> a</a:t>
            </a:r>
            <a:r>
              <a:rPr lang="en-US" dirty="0">
                <a:sym typeface="Symbol" panose="05050102010706020507" pitchFamily="18" charset="2"/>
              </a:rPr>
              <a:t>nd </a:t>
            </a:r>
            <a:r>
              <a:rPr lang="en-US" i="1" dirty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</a:t>
            </a:r>
            <a:r>
              <a:rPr lang="en-US" dirty="0">
                <a:sym typeface="Monotype Sorts" charset="2"/>
              </a:rPr>
              <a:t> holds,  then </a:t>
            </a:r>
            <a:r>
              <a:rPr lang="en-US" dirty="0">
                <a:sym typeface="Symbol" panose="05050102010706020507" pitchFamily="18" charset="2"/>
              </a:rPr>
              <a:t> 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Symbol" panose="05050102010706020507" pitchFamily="18" charset="2"/>
              </a:rPr>
              <a:t> </a:t>
            </a:r>
            <a:r>
              <a:rPr lang="en-US" dirty="0">
                <a:sym typeface="Symbol" panose="05050102010706020507" pitchFamily="18" charset="2"/>
              </a:rPr>
              <a:t></a:t>
            </a:r>
            <a:r>
              <a:rPr lang="en-US" dirty="0">
                <a:sym typeface="Greek Symbols" pitchFamily="18" charset="2"/>
              </a:rPr>
              <a:t> holds </a:t>
            </a:r>
            <a:r>
              <a:rPr lang="en-US" b="1" dirty="0">
                <a:sym typeface="Greek Symbols" pitchFamily="18" charset="2"/>
              </a:rPr>
              <a:t>(</a:t>
            </a:r>
            <a:r>
              <a:rPr lang="en-US" b="1" dirty="0">
                <a:solidFill>
                  <a:srgbClr val="000099"/>
                </a:solidFill>
                <a:sym typeface="Greek Symbols" pitchFamily="18" charset="2"/>
              </a:rPr>
              <a:t>union</a:t>
            </a:r>
            <a:r>
              <a:rPr lang="en-US" b="1" dirty="0">
                <a:sym typeface="Greek Symbols" pitchFamily="18" charset="2"/>
              </a:rPr>
              <a:t>)</a:t>
            </a:r>
            <a:endParaRPr lang="en-US" dirty="0">
              <a:sym typeface="Greek Symbols" pitchFamily="18" charset="2"/>
            </a:endParaRPr>
          </a:p>
          <a:p>
            <a:pPr lvl="1"/>
            <a:r>
              <a:rPr lang="en-US" dirty="0">
                <a:sym typeface="Greek Symbols" pitchFamily="18" charset="2"/>
              </a:rPr>
              <a:t>If </a:t>
            </a:r>
            <a:r>
              <a:rPr lang="en-US" dirty="0">
                <a:sym typeface="Symbol" panose="05050102010706020507" pitchFamily="18" charset="2"/>
              </a:rPr>
              <a:t> 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Symbol" panose="05050102010706020507" pitchFamily="18" charset="2"/>
              </a:rPr>
              <a:t> </a:t>
            </a:r>
            <a:r>
              <a:rPr lang="en-US" dirty="0">
                <a:sym typeface="Symbol" panose="05050102010706020507" pitchFamily="18" charset="2"/>
              </a:rPr>
              <a:t></a:t>
            </a:r>
            <a:r>
              <a:rPr lang="en-US" dirty="0">
                <a:sym typeface="Monotype Sorts" charset="2"/>
              </a:rPr>
              <a:t> holds, then </a:t>
            </a:r>
            <a:r>
              <a:rPr lang="en-US" dirty="0">
                <a:sym typeface="Symbol" panose="05050102010706020507" pitchFamily="18" charset="2"/>
              </a:rPr>
              <a:t> 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Symbol" panose="05050102010706020507" pitchFamily="18" charset="2"/>
              </a:rPr>
              <a:t>  </a:t>
            </a:r>
            <a:r>
              <a:rPr lang="en-US" dirty="0">
                <a:sym typeface="Symbol" panose="05050102010706020507" pitchFamily="18" charset="2"/>
              </a:rPr>
              <a:t>holds and </a:t>
            </a:r>
            <a:r>
              <a:rPr lang="en-US" i="1" dirty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</a:t>
            </a:r>
            <a:r>
              <a:rPr lang="en-US" dirty="0">
                <a:sym typeface="Monotype Sorts" charset="2"/>
              </a:rPr>
              <a:t> holds </a:t>
            </a:r>
            <a:r>
              <a:rPr lang="en-US" b="1" dirty="0">
                <a:sym typeface="Monotype Sorts" charset="2"/>
              </a:rPr>
              <a:t>(</a:t>
            </a:r>
            <a:r>
              <a:rPr lang="en-US" b="1" dirty="0">
                <a:solidFill>
                  <a:srgbClr val="000099"/>
                </a:solidFill>
                <a:sym typeface="Monotype Sorts" charset="2"/>
              </a:rPr>
              <a:t>decomposition</a:t>
            </a:r>
            <a:r>
              <a:rPr lang="en-US" b="1" dirty="0">
                <a:sym typeface="Monotype Sorts" charset="2"/>
              </a:rPr>
              <a:t>)</a:t>
            </a:r>
            <a:endParaRPr lang="en-US" dirty="0">
              <a:sym typeface="Monotype Sorts" charset="2"/>
            </a:endParaRPr>
          </a:p>
          <a:p>
            <a:pPr lvl="1"/>
            <a:r>
              <a:rPr lang="en-US" dirty="0">
                <a:sym typeface="Monotype Sorts" charset="2"/>
              </a:rPr>
              <a:t>If </a:t>
            </a:r>
            <a:r>
              <a:rPr lang="en-US" dirty="0">
                <a:sym typeface="Symbol" panose="05050102010706020507" pitchFamily="18" charset="2"/>
              </a:rPr>
              <a:t> 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Symbol" panose="05050102010706020507" pitchFamily="18" charset="2"/>
              </a:rPr>
              <a:t>  </a:t>
            </a:r>
            <a:r>
              <a:rPr lang="en-US" dirty="0">
                <a:sym typeface="Symbol" panose="05050102010706020507" pitchFamily="18" charset="2"/>
              </a:rPr>
              <a:t>holds</a:t>
            </a:r>
            <a:r>
              <a:rPr lang="en-US" i="1" dirty="0">
                <a:sym typeface="Symbol" panose="05050102010706020507" pitchFamily="18" charset="2"/>
              </a:rPr>
              <a:t> a</a:t>
            </a:r>
            <a:r>
              <a:rPr lang="en-US" dirty="0">
                <a:sym typeface="Symbol" panose="05050102010706020507" pitchFamily="18" charset="2"/>
              </a:rPr>
              <a:t>nd 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i="1" dirty="0">
                <a:sym typeface="Symbol" panose="05050102010706020507" pitchFamily="18" charset="2"/>
              </a:rPr>
              <a:t>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</a:t>
            </a:r>
            <a:r>
              <a:rPr lang="en-US" dirty="0">
                <a:sym typeface="Greek Symbols" pitchFamily="18" charset="2"/>
              </a:rPr>
              <a:t> holds, then </a:t>
            </a:r>
            <a:r>
              <a:rPr lang="en-US" dirty="0">
                <a:sym typeface="Symbol" panose="05050102010706020507" pitchFamily="18" charset="2"/>
              </a:rPr>
              <a:t> 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</a:t>
            </a:r>
            <a:r>
              <a:rPr lang="en-US" dirty="0">
                <a:sym typeface="Greek Symbols" pitchFamily="18" charset="2"/>
              </a:rPr>
              <a:t> holds</a:t>
            </a:r>
            <a:r>
              <a:rPr lang="en-US" b="1" dirty="0">
                <a:sym typeface="Greek Symbols" pitchFamily="18" charset="2"/>
              </a:rPr>
              <a:t> (</a:t>
            </a:r>
            <a:r>
              <a:rPr lang="en-US" b="1" dirty="0" err="1">
                <a:solidFill>
                  <a:srgbClr val="000099"/>
                </a:solidFill>
                <a:sym typeface="Greek Symbols" pitchFamily="18" charset="2"/>
              </a:rPr>
              <a:t>pseudotransitivity</a:t>
            </a:r>
            <a:r>
              <a:rPr lang="en-US" b="1" dirty="0">
                <a:sym typeface="Greek Symbols" pitchFamily="18" charset="2"/>
              </a:rPr>
              <a:t>)</a:t>
            </a:r>
            <a:endParaRPr lang="en-US" dirty="0">
              <a:sym typeface="Greek Symbols" pitchFamily="18" charset="2"/>
            </a:endParaRPr>
          </a:p>
          <a:p>
            <a:pPr lvl="1">
              <a:buFont typeface="Monotype Sorts" charset="2"/>
              <a:buNone/>
            </a:pPr>
            <a:r>
              <a:rPr lang="en-US" dirty="0">
                <a:sym typeface="Greek Symbols" pitchFamily="18" charset="2"/>
              </a:rPr>
              <a:t>The above rules can be inferred from Armstrong’s axioms.</a:t>
            </a:r>
          </a:p>
        </p:txBody>
      </p:sp>
    </p:spTree>
    <p:extLst>
      <p:ext uri="{BB962C8B-B14F-4D97-AF65-F5344CB8AC3E}">
        <p14:creationId xmlns:p14="http://schemas.microsoft.com/office/powerpoint/2010/main" val="15400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Closure of Attribute Sets</a:t>
            </a:r>
          </a:p>
        </p:txBody>
      </p:sp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167" y="960120"/>
            <a:ext cx="8648383" cy="5303520"/>
          </a:xfrm>
        </p:spPr>
        <p:txBody>
          <a:bodyPr/>
          <a:lstStyle/>
          <a:p>
            <a:pPr>
              <a:tabLst>
                <a:tab pos="770335" algn="l"/>
                <a:tab pos="1160860" algn="l"/>
                <a:tab pos="1328738" algn="l"/>
                <a:tab pos="1540669" algn="l"/>
                <a:tab pos="2355056" algn="ctr"/>
              </a:tabLst>
            </a:pPr>
            <a:r>
              <a:rPr lang="en-US" dirty="0"/>
              <a:t>Given a set of attributes </a:t>
            </a:r>
            <a:r>
              <a:rPr lang="en-US" dirty="0">
                <a:latin typeface="Symbol" panose="05050102010706020507" pitchFamily="18" charset="2"/>
                <a:sym typeface="Greek Symbols" pitchFamily="18" charset="2"/>
              </a:rPr>
              <a:t>a,</a:t>
            </a:r>
            <a:r>
              <a:rPr lang="en-US" dirty="0"/>
              <a:t> define the </a:t>
            </a:r>
            <a:r>
              <a:rPr lang="en-US" b="1" i="1" dirty="0">
                <a:solidFill>
                  <a:srgbClr val="000099"/>
                </a:solidFill>
              </a:rPr>
              <a:t>closure</a:t>
            </a:r>
            <a:r>
              <a:rPr lang="en-US" i="1" dirty="0"/>
              <a:t> </a:t>
            </a:r>
            <a:r>
              <a:rPr lang="en-US" dirty="0"/>
              <a:t>of </a:t>
            </a:r>
            <a:r>
              <a:rPr lang="en-US" dirty="0">
                <a:latin typeface="Symbol" panose="05050102010706020507" pitchFamily="18" charset="2"/>
                <a:sym typeface="Greek Symbols" pitchFamily="18" charset="2"/>
              </a:rPr>
              <a:t>a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b="1" dirty="0">
                <a:solidFill>
                  <a:srgbClr val="000099"/>
                </a:solidFill>
                <a:sym typeface="Greek Symbols" pitchFamily="18" charset="2"/>
              </a:rPr>
              <a:t>under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i="1" dirty="0">
                <a:sym typeface="Greek Symbols" pitchFamily="18" charset="2"/>
              </a:rPr>
              <a:t>F</a:t>
            </a:r>
            <a:r>
              <a:rPr lang="en-US" dirty="0">
                <a:sym typeface="Greek Symbols" pitchFamily="18" charset="2"/>
              </a:rPr>
              <a:t> (denoted by </a:t>
            </a:r>
            <a:r>
              <a:rPr lang="en-US" dirty="0">
                <a:latin typeface="Symbol" panose="05050102010706020507" pitchFamily="18" charset="2"/>
                <a:sym typeface="Greek Symbols" pitchFamily="18" charset="2"/>
              </a:rPr>
              <a:t>a</a:t>
            </a:r>
            <a:r>
              <a:rPr lang="en-US" baseline="30000" dirty="0">
                <a:sym typeface="Greek Symbols" pitchFamily="18" charset="2"/>
              </a:rPr>
              <a:t>+</a:t>
            </a:r>
            <a:r>
              <a:rPr lang="en-US" dirty="0">
                <a:sym typeface="Greek Symbols" pitchFamily="18" charset="2"/>
              </a:rPr>
              <a:t>) as the set of attributes that are functionally determined by </a:t>
            </a:r>
            <a:r>
              <a:rPr lang="en-US" dirty="0">
                <a:latin typeface="Symbol" panose="05050102010706020507" pitchFamily="18" charset="2"/>
                <a:sym typeface="Greek Symbols" pitchFamily="18" charset="2"/>
              </a:rPr>
              <a:t>a</a:t>
            </a:r>
            <a:r>
              <a:rPr lang="en-US" dirty="0">
                <a:sym typeface="Greek Symbols" pitchFamily="18" charset="2"/>
              </a:rPr>
              <a:t> under </a:t>
            </a:r>
            <a:r>
              <a:rPr lang="en-US" i="1" dirty="0">
                <a:sym typeface="Greek Symbols" pitchFamily="18" charset="2"/>
              </a:rPr>
              <a:t>F</a:t>
            </a:r>
          </a:p>
          <a:p>
            <a:pPr>
              <a:tabLst>
                <a:tab pos="770335" algn="l"/>
                <a:tab pos="1160860" algn="l"/>
                <a:tab pos="1328738" algn="l"/>
                <a:tab pos="1540669" algn="l"/>
                <a:tab pos="2355056" algn="ctr"/>
              </a:tabLst>
            </a:pPr>
            <a:endParaRPr lang="en-US" i="1" dirty="0">
              <a:sym typeface="Greek Symbols" pitchFamily="18" charset="2"/>
            </a:endParaRPr>
          </a:p>
          <a:p>
            <a:pPr>
              <a:tabLst>
                <a:tab pos="770335" algn="l"/>
                <a:tab pos="1160860" algn="l"/>
                <a:tab pos="1328738" algn="l"/>
                <a:tab pos="1540669" algn="l"/>
                <a:tab pos="2355056" algn="ctr"/>
              </a:tabLst>
            </a:pPr>
            <a:r>
              <a:rPr lang="en-US" dirty="0">
                <a:sym typeface="Greek Symbols" pitchFamily="18" charset="2"/>
              </a:rPr>
              <a:t> Algorithm to compute </a:t>
            </a:r>
            <a:r>
              <a:rPr lang="en-US" dirty="0">
                <a:latin typeface="Symbol" panose="05050102010706020507" pitchFamily="18" charset="2"/>
                <a:sym typeface="Greek Symbols" pitchFamily="18" charset="2"/>
              </a:rPr>
              <a:t>a</a:t>
            </a:r>
            <a:r>
              <a:rPr lang="en-US" baseline="30000" dirty="0">
                <a:sym typeface="Greek Symbols" pitchFamily="18" charset="2"/>
              </a:rPr>
              <a:t>+</a:t>
            </a:r>
            <a:r>
              <a:rPr lang="en-US" dirty="0">
                <a:sym typeface="Greek Symbols" pitchFamily="18" charset="2"/>
              </a:rPr>
              <a:t>, the closure of </a:t>
            </a:r>
            <a:r>
              <a:rPr lang="en-US" dirty="0">
                <a:latin typeface="Symbol" panose="05050102010706020507" pitchFamily="18" charset="2"/>
                <a:sym typeface="Greek Symbols" pitchFamily="18" charset="2"/>
              </a:rPr>
              <a:t>a</a:t>
            </a:r>
            <a:r>
              <a:rPr lang="en-US" dirty="0">
                <a:sym typeface="Greek Symbols" pitchFamily="18" charset="2"/>
              </a:rPr>
              <a:t> under </a:t>
            </a:r>
            <a:r>
              <a:rPr lang="en-US" i="1" dirty="0">
                <a:sym typeface="Greek Symbols" pitchFamily="18" charset="2"/>
              </a:rPr>
              <a:t>F</a:t>
            </a:r>
            <a:br>
              <a:rPr lang="en-US" i="1" dirty="0">
                <a:sym typeface="Greek Symbols" pitchFamily="18" charset="2"/>
              </a:rPr>
            </a:br>
            <a:endParaRPr lang="en-US" i="1" dirty="0">
              <a:sym typeface="Greek Symbols" pitchFamily="18" charset="2"/>
            </a:endParaRPr>
          </a:p>
          <a:p>
            <a:pPr>
              <a:buNone/>
              <a:tabLst>
                <a:tab pos="770335" algn="l"/>
                <a:tab pos="1160860" algn="l"/>
                <a:tab pos="1328738" algn="l"/>
                <a:tab pos="1540669" algn="l"/>
                <a:tab pos="2355056" algn="ctr"/>
              </a:tabLst>
            </a:pPr>
            <a:r>
              <a:rPr lang="en-US" i="1" dirty="0">
                <a:sym typeface="Greek Symbols" pitchFamily="18" charset="2"/>
              </a:rPr>
              <a:t>      	result </a:t>
            </a:r>
            <a:r>
              <a:rPr lang="en-US" dirty="0">
                <a:sym typeface="Greek Symbols" pitchFamily="18" charset="2"/>
              </a:rPr>
              <a:t>:= </a:t>
            </a:r>
            <a:r>
              <a:rPr lang="en-US" dirty="0">
                <a:latin typeface="Symbol" panose="05050102010706020507" pitchFamily="18" charset="2"/>
                <a:sym typeface="Greek Symbols" pitchFamily="18" charset="2"/>
              </a:rPr>
              <a:t>a</a:t>
            </a:r>
            <a:r>
              <a:rPr lang="en-US" dirty="0">
                <a:sym typeface="Greek Symbols" pitchFamily="18" charset="2"/>
              </a:rPr>
              <a:t>;</a:t>
            </a:r>
            <a:br>
              <a:rPr lang="en-US" dirty="0">
                <a:sym typeface="Greek Symbols" pitchFamily="18" charset="2"/>
              </a:rPr>
            </a:br>
            <a:r>
              <a:rPr lang="en-US" dirty="0">
                <a:sym typeface="Greek Symbols" pitchFamily="18" charset="2"/>
              </a:rPr>
              <a:t>	</a:t>
            </a:r>
            <a:r>
              <a:rPr lang="en-US" b="1" dirty="0">
                <a:sym typeface="Greek Symbols" pitchFamily="18" charset="2"/>
              </a:rPr>
              <a:t>while</a:t>
            </a:r>
            <a:r>
              <a:rPr lang="en-US" dirty="0">
                <a:sym typeface="Greek Symbols" pitchFamily="18" charset="2"/>
              </a:rPr>
              <a:t> (changes to </a:t>
            </a:r>
            <a:r>
              <a:rPr lang="en-US" i="1" dirty="0">
                <a:sym typeface="Greek Symbols" pitchFamily="18" charset="2"/>
              </a:rPr>
              <a:t>result</a:t>
            </a:r>
            <a:r>
              <a:rPr lang="en-US" dirty="0">
                <a:sym typeface="Greek Symbols" pitchFamily="18" charset="2"/>
              </a:rPr>
              <a:t>) </a:t>
            </a:r>
            <a:r>
              <a:rPr lang="en-US" b="1" dirty="0">
                <a:sym typeface="Greek Symbols" pitchFamily="18" charset="2"/>
              </a:rPr>
              <a:t>do</a:t>
            </a:r>
            <a:br>
              <a:rPr lang="en-US" b="1" dirty="0">
                <a:sym typeface="Greek Symbols" pitchFamily="18" charset="2"/>
              </a:rPr>
            </a:br>
            <a:r>
              <a:rPr lang="en-US" b="1" dirty="0">
                <a:sym typeface="Greek Symbols" pitchFamily="18" charset="2"/>
              </a:rPr>
              <a:t>		for each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i="1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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b="1" dirty="0">
                <a:sym typeface="Greek Symbols" pitchFamily="18" charset="2"/>
              </a:rPr>
              <a:t>in</a:t>
            </a:r>
            <a:r>
              <a:rPr lang="en-US" i="1" dirty="0">
                <a:sym typeface="Greek Symbols" pitchFamily="18" charset="2"/>
              </a:rPr>
              <a:t> F</a:t>
            </a:r>
            <a:r>
              <a:rPr lang="en-US" b="1" dirty="0">
                <a:sym typeface="Greek Symbols" pitchFamily="18" charset="2"/>
              </a:rPr>
              <a:t> do</a:t>
            </a:r>
            <a:br>
              <a:rPr lang="en-US" b="1" dirty="0">
                <a:sym typeface="Greek Symbols" pitchFamily="18" charset="2"/>
              </a:rPr>
            </a:br>
            <a:r>
              <a:rPr lang="en-US" b="1" dirty="0">
                <a:sym typeface="Greek Symbols" pitchFamily="18" charset="2"/>
              </a:rPr>
              <a:t>			begin</a:t>
            </a:r>
            <a:br>
              <a:rPr lang="en-US" b="1" dirty="0">
                <a:sym typeface="Greek Symbols" pitchFamily="18" charset="2"/>
              </a:rPr>
            </a:br>
            <a:r>
              <a:rPr lang="en-US" b="1" dirty="0">
                <a:sym typeface="Greek Symbols" pitchFamily="18" charset="2"/>
              </a:rPr>
              <a:t>				if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i="1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 </a:t>
            </a:r>
            <a:r>
              <a:rPr lang="en-US" i="1" dirty="0">
                <a:sym typeface="Symbol" panose="05050102010706020507" pitchFamily="18" charset="2"/>
              </a:rPr>
              <a:t>result</a:t>
            </a:r>
            <a:r>
              <a:rPr lang="en-US" b="1" dirty="0">
                <a:sym typeface="Symbol" panose="05050102010706020507" pitchFamily="18" charset="2"/>
              </a:rPr>
              <a:t> then </a:t>
            </a:r>
            <a:r>
              <a:rPr lang="en-US" i="1" dirty="0">
                <a:sym typeface="Symbol" panose="05050102010706020507" pitchFamily="18" charset="2"/>
              </a:rPr>
              <a:t> result </a:t>
            </a:r>
            <a:r>
              <a:rPr lang="en-US" dirty="0">
                <a:sym typeface="Symbol" panose="05050102010706020507" pitchFamily="18" charset="2"/>
              </a:rPr>
              <a:t>:= </a:t>
            </a:r>
            <a:r>
              <a:rPr lang="en-US" i="1" dirty="0">
                <a:sym typeface="Symbol" panose="05050102010706020507" pitchFamily="18" charset="2"/>
              </a:rPr>
              <a:t>result </a:t>
            </a:r>
            <a:r>
              <a:rPr lang="en-US" dirty="0">
                <a:sym typeface="Symbol" panose="05050102010706020507" pitchFamily="18" charset="2"/>
              </a:rPr>
              <a:t>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</a:t>
            </a:r>
            <a:r>
              <a:rPr lang="en-US" dirty="0">
                <a:sym typeface="Greek Symbols" pitchFamily="18" charset="2"/>
              </a:rPr>
              <a:t> </a:t>
            </a:r>
            <a:br>
              <a:rPr lang="en-US" dirty="0">
                <a:sym typeface="Greek Symbols" pitchFamily="18" charset="2"/>
              </a:rPr>
            </a:br>
            <a:r>
              <a:rPr lang="en-US" dirty="0">
                <a:sym typeface="Greek Symbols" pitchFamily="18" charset="2"/>
              </a:rPr>
              <a:t>			</a:t>
            </a:r>
            <a:r>
              <a:rPr lang="en-US" b="1" dirty="0">
                <a:sym typeface="Greek Symbols" pitchFamily="18" charset="2"/>
              </a:rPr>
              <a:t>end</a:t>
            </a:r>
          </a:p>
          <a:p>
            <a:pPr>
              <a:buNone/>
              <a:tabLst>
                <a:tab pos="770335" algn="l"/>
                <a:tab pos="1160860" algn="l"/>
                <a:tab pos="1328738" algn="l"/>
                <a:tab pos="1540669" algn="l"/>
                <a:tab pos="2355056" algn="ctr"/>
              </a:tabLst>
            </a:pPr>
            <a:endParaRPr lang="en-US" b="1" dirty="0">
              <a:sym typeface="Greek Symbols" pitchFamily="18" charset="2"/>
            </a:endParaRPr>
          </a:p>
          <a:p>
            <a:pPr>
              <a:buNone/>
              <a:tabLst>
                <a:tab pos="770335" algn="l"/>
                <a:tab pos="1160860" algn="l"/>
                <a:tab pos="1328738" algn="l"/>
                <a:tab pos="1540669" algn="l"/>
                <a:tab pos="2355056" algn="ctr"/>
              </a:tabLst>
            </a:pPr>
            <a:endParaRPr lang="en-US" b="1" dirty="0">
              <a:sym typeface="Greek Symbols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7257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587" grpId="0" build="p" autoUpdateAnimBg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Attribute Set Closure</a:t>
            </a:r>
          </a:p>
        </p:txBody>
      </p:sp>
      <p:sp>
        <p:nvSpPr>
          <p:cNvPr id="70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040" y="727075"/>
            <a:ext cx="8525510" cy="582930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602456" algn="l"/>
                <a:tab pos="1975247" algn="l"/>
                <a:tab pos="2355056" algn="l"/>
              </a:tabLst>
            </a:pPr>
            <a:r>
              <a:rPr lang="en-US" sz="1950" i="1" dirty="0"/>
              <a:t>R = (A, B, C, G, H, I)</a:t>
            </a:r>
          </a:p>
          <a:p>
            <a:pPr>
              <a:lnSpc>
                <a:spcPct val="90000"/>
              </a:lnSpc>
              <a:tabLst>
                <a:tab pos="602456" algn="l"/>
                <a:tab pos="1975247" algn="l"/>
                <a:tab pos="2355056" algn="l"/>
              </a:tabLst>
            </a:pPr>
            <a:r>
              <a:rPr lang="en-US" sz="1950" i="1" dirty="0"/>
              <a:t>F = </a:t>
            </a:r>
            <a:r>
              <a:rPr lang="en-US" sz="1950" dirty="0"/>
              <a:t>{</a:t>
            </a:r>
            <a:r>
              <a:rPr lang="en-US" sz="1950" i="1" dirty="0">
                <a:sym typeface="Iconic Symbols Ext" pitchFamily="2" charset="2"/>
              </a:rPr>
              <a:t>A </a:t>
            </a:r>
            <a:r>
              <a:rPr lang="en-US" sz="1950" dirty="0">
                <a:sym typeface="Symbol" panose="05050102010706020507" pitchFamily="18" charset="2"/>
              </a:rPr>
              <a:t></a:t>
            </a:r>
            <a:r>
              <a:rPr lang="en-US" sz="1950" dirty="0">
                <a:sym typeface="Monotype Sorts" charset="2"/>
              </a:rPr>
              <a:t> </a:t>
            </a:r>
            <a:r>
              <a:rPr lang="en-US" sz="1950" i="1" dirty="0">
                <a:sym typeface="Monotype Sorts" charset="2"/>
              </a:rPr>
              <a:t>B</a:t>
            </a:r>
            <a:br>
              <a:rPr lang="en-US" sz="1950" i="1" dirty="0">
                <a:sym typeface="Monotype Sorts" charset="2"/>
              </a:rPr>
            </a:br>
            <a:r>
              <a:rPr lang="en-US" sz="1950" i="1" dirty="0">
                <a:sym typeface="Monotype Sorts" charset="2"/>
              </a:rPr>
              <a:t>	</a:t>
            </a:r>
            <a:r>
              <a:rPr lang="en-US" sz="1950" i="1" dirty="0">
                <a:sym typeface="Iconic Symbols Ext" pitchFamily="2" charset="2"/>
              </a:rPr>
              <a:t>A </a:t>
            </a:r>
            <a:r>
              <a:rPr lang="en-US" sz="1950" dirty="0">
                <a:sym typeface="Symbol" panose="05050102010706020507" pitchFamily="18" charset="2"/>
              </a:rPr>
              <a:t></a:t>
            </a:r>
            <a:r>
              <a:rPr lang="en-US" sz="1950" dirty="0">
                <a:sym typeface="Monotype Sorts" charset="2"/>
              </a:rPr>
              <a:t> </a:t>
            </a:r>
            <a:r>
              <a:rPr lang="en-US" sz="1950" i="1" dirty="0">
                <a:sym typeface="Monotype Sorts" charset="2"/>
              </a:rPr>
              <a:t>C </a:t>
            </a:r>
            <a:br>
              <a:rPr lang="en-US" sz="1950" i="1" dirty="0">
                <a:sym typeface="Monotype Sorts" charset="2"/>
              </a:rPr>
            </a:br>
            <a:r>
              <a:rPr lang="en-US" sz="1950" i="1" dirty="0">
                <a:sym typeface="Monotype Sorts" charset="2"/>
              </a:rPr>
              <a:t>	</a:t>
            </a:r>
            <a:r>
              <a:rPr lang="en-US" sz="1950" i="1" dirty="0">
                <a:sym typeface="Iconic Symbols Ext" pitchFamily="2" charset="2"/>
              </a:rPr>
              <a:t>CG </a:t>
            </a:r>
            <a:r>
              <a:rPr lang="en-US" sz="1950" dirty="0">
                <a:sym typeface="Symbol" panose="05050102010706020507" pitchFamily="18" charset="2"/>
              </a:rPr>
              <a:t></a:t>
            </a:r>
            <a:r>
              <a:rPr lang="en-US" sz="1950" dirty="0">
                <a:sym typeface="Monotype Sorts" charset="2"/>
              </a:rPr>
              <a:t> </a:t>
            </a:r>
            <a:r>
              <a:rPr lang="en-US" sz="1950" i="1" dirty="0">
                <a:sym typeface="Monotype Sorts" charset="2"/>
              </a:rPr>
              <a:t>H</a:t>
            </a:r>
            <a:br>
              <a:rPr lang="en-US" sz="1950" i="1" dirty="0">
                <a:sym typeface="Monotype Sorts" charset="2"/>
              </a:rPr>
            </a:br>
            <a:r>
              <a:rPr lang="en-US" sz="1950" i="1" dirty="0">
                <a:sym typeface="Monotype Sorts" charset="2"/>
              </a:rPr>
              <a:t>	</a:t>
            </a:r>
            <a:r>
              <a:rPr lang="en-US" sz="1950" i="1" dirty="0">
                <a:sym typeface="Iconic Symbols Ext" pitchFamily="2" charset="2"/>
              </a:rPr>
              <a:t>CG </a:t>
            </a:r>
            <a:r>
              <a:rPr lang="en-US" sz="1950" dirty="0">
                <a:sym typeface="Symbol" panose="05050102010706020507" pitchFamily="18" charset="2"/>
              </a:rPr>
              <a:t></a:t>
            </a:r>
            <a:r>
              <a:rPr lang="en-US" sz="1950" dirty="0">
                <a:sym typeface="Monotype Sorts" charset="2"/>
              </a:rPr>
              <a:t> </a:t>
            </a:r>
            <a:r>
              <a:rPr lang="en-US" sz="1950" i="1" dirty="0">
                <a:sym typeface="Monotype Sorts" charset="2"/>
              </a:rPr>
              <a:t>I</a:t>
            </a:r>
            <a:br>
              <a:rPr lang="en-US" sz="1950" i="1" dirty="0">
                <a:sym typeface="Monotype Sorts" charset="2"/>
              </a:rPr>
            </a:br>
            <a:r>
              <a:rPr lang="en-US" sz="1950" i="1" dirty="0">
                <a:sym typeface="Monotype Sorts" charset="2"/>
              </a:rPr>
              <a:t>	</a:t>
            </a:r>
            <a:r>
              <a:rPr lang="en-US" sz="1950" i="1" dirty="0">
                <a:sym typeface="Iconic Symbols Ext" pitchFamily="2" charset="2"/>
              </a:rPr>
              <a:t>B </a:t>
            </a:r>
            <a:r>
              <a:rPr lang="en-US" sz="1950" dirty="0">
                <a:sym typeface="Symbol" panose="05050102010706020507" pitchFamily="18" charset="2"/>
              </a:rPr>
              <a:t></a:t>
            </a:r>
            <a:r>
              <a:rPr lang="en-US" sz="1950" dirty="0">
                <a:sym typeface="Monotype Sorts" charset="2"/>
              </a:rPr>
              <a:t> </a:t>
            </a:r>
            <a:r>
              <a:rPr lang="en-US" sz="1950" i="1" dirty="0">
                <a:sym typeface="Monotype Sorts" charset="2"/>
              </a:rPr>
              <a:t>H</a:t>
            </a:r>
            <a:r>
              <a:rPr lang="en-US" sz="1950" dirty="0">
                <a:sym typeface="Monotype Sorts" charset="2"/>
              </a:rPr>
              <a:t>}</a:t>
            </a:r>
            <a:endParaRPr lang="en-US" sz="1950" dirty="0">
              <a:sym typeface="MS LineDraw" pitchFamily="49" charset="2"/>
            </a:endParaRPr>
          </a:p>
          <a:p>
            <a:pPr>
              <a:lnSpc>
                <a:spcPct val="90000"/>
              </a:lnSpc>
              <a:tabLst>
                <a:tab pos="602456" algn="l"/>
                <a:tab pos="1975247" algn="l"/>
                <a:tab pos="2355056" algn="l"/>
              </a:tabLst>
            </a:pPr>
            <a:r>
              <a:rPr lang="en-US" sz="1950" dirty="0">
                <a:sym typeface="MS LineDraw" pitchFamily="49" charset="2"/>
              </a:rPr>
              <a:t>(</a:t>
            </a:r>
            <a:r>
              <a:rPr lang="en-US" sz="1950" i="1" dirty="0">
                <a:sym typeface="MS LineDraw" pitchFamily="49" charset="2"/>
              </a:rPr>
              <a:t>AG)</a:t>
            </a:r>
            <a:r>
              <a:rPr lang="en-US" sz="1950" baseline="30000" dirty="0">
                <a:sym typeface="MS LineDraw" pitchFamily="49" charset="2"/>
              </a:rPr>
              <a:t>+</a:t>
            </a:r>
            <a:endParaRPr lang="en-US" sz="1950" dirty="0">
              <a:sym typeface="MS LineDraw" pitchFamily="49" charset="2"/>
            </a:endParaRPr>
          </a:p>
          <a:p>
            <a:pPr marL="571500" lvl="1" indent="-228600">
              <a:lnSpc>
                <a:spcPct val="90000"/>
              </a:lnSpc>
              <a:buNone/>
              <a:tabLst>
                <a:tab pos="602456" algn="l"/>
                <a:tab pos="1975247" algn="l"/>
                <a:tab pos="2355056" algn="l"/>
              </a:tabLst>
            </a:pPr>
            <a:r>
              <a:rPr lang="en-US" sz="1950" dirty="0">
                <a:sym typeface="MS LineDraw" pitchFamily="49" charset="2"/>
              </a:rPr>
              <a:t>1.	</a:t>
            </a:r>
            <a:r>
              <a:rPr lang="en-US" sz="1950" i="1" dirty="0">
                <a:sym typeface="MS LineDraw" pitchFamily="49" charset="2"/>
              </a:rPr>
              <a:t>result = AG</a:t>
            </a:r>
            <a:endParaRPr lang="en-US" sz="1950" dirty="0">
              <a:sym typeface="MS LineDraw" pitchFamily="49" charset="2"/>
            </a:endParaRPr>
          </a:p>
          <a:p>
            <a:pPr marL="571500" lvl="1" indent="-228600">
              <a:lnSpc>
                <a:spcPct val="90000"/>
              </a:lnSpc>
              <a:buNone/>
              <a:tabLst>
                <a:tab pos="602456" algn="l"/>
                <a:tab pos="1975247" algn="l"/>
                <a:tab pos="2355056" algn="l"/>
              </a:tabLst>
            </a:pPr>
            <a:r>
              <a:rPr lang="en-US" sz="1950" dirty="0">
                <a:sym typeface="MS LineDraw" pitchFamily="49" charset="2"/>
              </a:rPr>
              <a:t>2.	</a:t>
            </a:r>
            <a:r>
              <a:rPr lang="en-US" sz="1950" i="1" dirty="0">
                <a:sym typeface="MS LineDraw" pitchFamily="49" charset="2"/>
              </a:rPr>
              <a:t>result = ABCG	(A </a:t>
            </a:r>
            <a:r>
              <a:rPr lang="en-US" sz="1950" dirty="0">
                <a:sym typeface="Symbol" panose="05050102010706020507" pitchFamily="18" charset="2"/>
              </a:rPr>
              <a:t></a:t>
            </a:r>
            <a:r>
              <a:rPr lang="en-US" sz="1950" dirty="0">
                <a:sym typeface="Monotype Sorts" charset="2"/>
              </a:rPr>
              <a:t> </a:t>
            </a:r>
            <a:r>
              <a:rPr lang="en-US" sz="1950" i="1" dirty="0">
                <a:sym typeface="Monotype Sorts" charset="2"/>
              </a:rPr>
              <a:t>C </a:t>
            </a:r>
            <a:r>
              <a:rPr lang="en-US" sz="1950" dirty="0">
                <a:sym typeface="Monotype Sorts" charset="2"/>
              </a:rPr>
              <a:t>and </a:t>
            </a:r>
            <a:r>
              <a:rPr lang="en-US" sz="1950" i="1" dirty="0">
                <a:sym typeface="Monotype Sorts" charset="2"/>
              </a:rPr>
              <a:t>A </a:t>
            </a:r>
            <a:r>
              <a:rPr lang="en-US" sz="1950" dirty="0">
                <a:sym typeface="Symbol" panose="05050102010706020507" pitchFamily="18" charset="2"/>
              </a:rPr>
              <a:t></a:t>
            </a:r>
            <a:r>
              <a:rPr lang="en-US" sz="1950" i="1" dirty="0">
                <a:sym typeface="Symbol" panose="05050102010706020507" pitchFamily="18" charset="2"/>
              </a:rPr>
              <a:t> B)</a:t>
            </a:r>
            <a:endParaRPr lang="en-US" sz="1950" dirty="0">
              <a:sym typeface="Symbol" panose="05050102010706020507" pitchFamily="18" charset="2"/>
            </a:endParaRPr>
          </a:p>
          <a:p>
            <a:pPr marL="571500" lvl="1" indent="-228600">
              <a:lnSpc>
                <a:spcPct val="90000"/>
              </a:lnSpc>
              <a:buNone/>
              <a:tabLst>
                <a:tab pos="602456" algn="l"/>
                <a:tab pos="1975247" algn="l"/>
                <a:tab pos="2355056" algn="l"/>
              </a:tabLst>
            </a:pPr>
            <a:r>
              <a:rPr lang="en-US" sz="1950" dirty="0">
                <a:sym typeface="Symbol" panose="05050102010706020507" pitchFamily="18" charset="2"/>
              </a:rPr>
              <a:t>3.	</a:t>
            </a:r>
            <a:r>
              <a:rPr lang="en-US" sz="1950" i="1" dirty="0">
                <a:sym typeface="MS LineDraw" pitchFamily="49" charset="2"/>
              </a:rPr>
              <a:t>result = ABCG</a:t>
            </a:r>
            <a:r>
              <a:rPr lang="en-US" sz="1950" i="1" dirty="0">
                <a:sym typeface="Monotype Sorts" charset="2"/>
              </a:rPr>
              <a:t>H	(CG </a:t>
            </a:r>
            <a:r>
              <a:rPr lang="en-US" sz="1950" dirty="0">
                <a:sym typeface="Symbol" panose="05050102010706020507" pitchFamily="18" charset="2"/>
              </a:rPr>
              <a:t></a:t>
            </a:r>
            <a:r>
              <a:rPr lang="en-US" sz="1950" dirty="0">
                <a:sym typeface="Monotype Sorts" charset="2"/>
              </a:rPr>
              <a:t> </a:t>
            </a:r>
            <a:r>
              <a:rPr lang="en-US" sz="1950" i="1" dirty="0">
                <a:sym typeface="Monotype Sorts" charset="2"/>
              </a:rPr>
              <a:t>H</a:t>
            </a:r>
            <a:r>
              <a:rPr lang="en-US" sz="1950" dirty="0">
                <a:sym typeface="Monotype Sorts" charset="2"/>
              </a:rPr>
              <a:t> and </a:t>
            </a:r>
            <a:r>
              <a:rPr lang="en-US" sz="1950" i="1" dirty="0">
                <a:sym typeface="Monotype Sorts" charset="2"/>
              </a:rPr>
              <a:t>CG </a:t>
            </a:r>
            <a:r>
              <a:rPr lang="en-US" sz="1950" dirty="0">
                <a:sym typeface="Symbol" panose="05050102010706020507" pitchFamily="18" charset="2"/>
              </a:rPr>
              <a:t> </a:t>
            </a:r>
            <a:r>
              <a:rPr lang="en-US" sz="1950" i="1" dirty="0">
                <a:sym typeface="Symbol" panose="05050102010706020507" pitchFamily="18" charset="2"/>
              </a:rPr>
              <a:t>AGBC)</a:t>
            </a:r>
          </a:p>
          <a:p>
            <a:pPr marL="571500" lvl="1" indent="-228600">
              <a:lnSpc>
                <a:spcPct val="90000"/>
              </a:lnSpc>
              <a:buNone/>
              <a:tabLst>
                <a:tab pos="602456" algn="l"/>
                <a:tab pos="1975247" algn="l"/>
                <a:tab pos="2355056" algn="l"/>
              </a:tabLst>
            </a:pPr>
            <a:r>
              <a:rPr lang="en-US" sz="1950" dirty="0">
                <a:sym typeface="Symbol" panose="05050102010706020507" pitchFamily="18" charset="2"/>
              </a:rPr>
              <a:t>4.	</a:t>
            </a:r>
            <a:r>
              <a:rPr lang="en-US" sz="1950" i="1" dirty="0">
                <a:sym typeface="MS LineDraw" pitchFamily="49" charset="2"/>
              </a:rPr>
              <a:t>result = ABCG</a:t>
            </a:r>
            <a:r>
              <a:rPr lang="en-US" sz="1950" i="1" dirty="0">
                <a:sym typeface="Monotype Sorts" charset="2"/>
              </a:rPr>
              <a:t>HI	(CG </a:t>
            </a:r>
            <a:r>
              <a:rPr lang="en-US" sz="1950" dirty="0">
                <a:sym typeface="Symbol" panose="05050102010706020507" pitchFamily="18" charset="2"/>
              </a:rPr>
              <a:t></a:t>
            </a:r>
            <a:r>
              <a:rPr lang="en-US" sz="1950" dirty="0">
                <a:sym typeface="Monotype Sorts" charset="2"/>
              </a:rPr>
              <a:t> </a:t>
            </a:r>
            <a:r>
              <a:rPr lang="en-US" sz="1950" i="1" dirty="0">
                <a:sym typeface="Monotype Sorts" charset="2"/>
              </a:rPr>
              <a:t>I</a:t>
            </a:r>
            <a:r>
              <a:rPr lang="en-US" sz="1950" dirty="0">
                <a:sym typeface="Monotype Sorts" charset="2"/>
              </a:rPr>
              <a:t> and </a:t>
            </a:r>
            <a:r>
              <a:rPr lang="en-US" sz="1950" i="1" dirty="0">
                <a:sym typeface="Monotype Sorts" charset="2"/>
              </a:rPr>
              <a:t>CG </a:t>
            </a:r>
            <a:r>
              <a:rPr lang="en-US" sz="1950" dirty="0">
                <a:sym typeface="Symbol" panose="05050102010706020507" pitchFamily="18" charset="2"/>
              </a:rPr>
              <a:t> </a:t>
            </a:r>
            <a:r>
              <a:rPr lang="en-US" sz="1950" i="1" dirty="0">
                <a:sym typeface="Symbol" panose="05050102010706020507" pitchFamily="18" charset="2"/>
              </a:rPr>
              <a:t>AGBCH)</a:t>
            </a:r>
          </a:p>
          <a:p>
            <a:pPr>
              <a:lnSpc>
                <a:spcPct val="90000"/>
              </a:lnSpc>
              <a:tabLst>
                <a:tab pos="602456" algn="l"/>
                <a:tab pos="1975247" algn="l"/>
                <a:tab pos="2355056" algn="l"/>
              </a:tabLst>
            </a:pPr>
            <a:r>
              <a:rPr lang="en-US" sz="1950" dirty="0">
                <a:sym typeface="Symbol" panose="05050102010706020507" pitchFamily="18" charset="2"/>
              </a:rPr>
              <a:t>Is </a:t>
            </a:r>
            <a:r>
              <a:rPr lang="en-US" sz="1950" i="1" dirty="0">
                <a:sym typeface="Symbol" panose="05050102010706020507" pitchFamily="18" charset="2"/>
              </a:rPr>
              <a:t>AG</a:t>
            </a:r>
            <a:r>
              <a:rPr lang="en-US" sz="1950" dirty="0">
                <a:sym typeface="Symbol" panose="05050102010706020507" pitchFamily="18" charset="2"/>
              </a:rPr>
              <a:t> a candidate key?  </a:t>
            </a:r>
          </a:p>
          <a:p>
            <a:pPr marL="571500" lvl="1" indent="-228600">
              <a:lnSpc>
                <a:spcPct val="90000"/>
              </a:lnSpc>
              <a:buFont typeface="Monotype Sorts" charset="2"/>
              <a:buAutoNum type="arabicPeriod"/>
              <a:tabLst>
                <a:tab pos="602456" algn="l"/>
                <a:tab pos="1975247" algn="l"/>
                <a:tab pos="2355056" algn="l"/>
              </a:tabLst>
            </a:pPr>
            <a:r>
              <a:rPr lang="en-US" sz="1950" dirty="0">
                <a:sym typeface="Symbol" panose="05050102010706020507" pitchFamily="18" charset="2"/>
              </a:rPr>
              <a:t>Is AG a super key?</a:t>
            </a:r>
          </a:p>
          <a:p>
            <a:pPr marL="872729" lvl="2" indent="-228600">
              <a:lnSpc>
                <a:spcPct val="90000"/>
              </a:lnSpc>
              <a:buFont typeface="Monotype Sorts" charset="2"/>
              <a:buAutoNum type="arabicPeriod"/>
              <a:tabLst>
                <a:tab pos="602456" algn="l"/>
                <a:tab pos="1975247" algn="l"/>
                <a:tab pos="2355056" algn="l"/>
              </a:tabLst>
            </a:pPr>
            <a:r>
              <a:rPr lang="en-US" sz="1950" dirty="0">
                <a:sym typeface="Symbol" panose="05050102010706020507" pitchFamily="18" charset="2"/>
              </a:rPr>
              <a:t>Does </a:t>
            </a:r>
            <a:r>
              <a:rPr lang="en-US" sz="1950" i="1" dirty="0">
                <a:sym typeface="Symbol" panose="05050102010706020507" pitchFamily="18" charset="2"/>
              </a:rPr>
              <a:t>AG </a:t>
            </a:r>
            <a:r>
              <a:rPr lang="en-US" sz="1950" dirty="0">
                <a:sym typeface="Symbol" panose="05050102010706020507" pitchFamily="18" charset="2"/>
              </a:rPr>
              <a:t></a:t>
            </a:r>
            <a:r>
              <a:rPr lang="en-US" sz="1950" dirty="0">
                <a:sym typeface="Monotype Sorts" charset="2"/>
              </a:rPr>
              <a:t> </a:t>
            </a:r>
            <a:r>
              <a:rPr lang="en-US" sz="1950" i="1" dirty="0">
                <a:sym typeface="Monotype Sorts" charset="2"/>
              </a:rPr>
              <a:t>R? == </a:t>
            </a:r>
            <a:r>
              <a:rPr lang="en-US" sz="1950" dirty="0">
                <a:sym typeface="Monotype Sorts" charset="2"/>
              </a:rPr>
              <a:t>Is (AG)</a:t>
            </a:r>
            <a:r>
              <a:rPr lang="en-US" sz="1950" baseline="30000" dirty="0">
                <a:sym typeface="Monotype Sorts" charset="2"/>
              </a:rPr>
              <a:t>+ </a:t>
            </a:r>
            <a:r>
              <a:rPr lang="en-US" sz="1950" dirty="0">
                <a:sym typeface="Symbol" panose="05050102010706020507" pitchFamily="18" charset="2"/>
              </a:rPr>
              <a:t> R</a:t>
            </a:r>
            <a:endParaRPr lang="en-US" sz="1950" i="1" dirty="0">
              <a:sym typeface="Monotype Sorts" charset="2"/>
            </a:endParaRPr>
          </a:p>
          <a:p>
            <a:pPr marL="571500" lvl="1" indent="-228600">
              <a:lnSpc>
                <a:spcPct val="90000"/>
              </a:lnSpc>
              <a:buFont typeface="Monotype Sorts" charset="2"/>
              <a:buAutoNum type="arabicPeriod" startAt="2"/>
              <a:tabLst>
                <a:tab pos="602456" algn="l"/>
                <a:tab pos="1975247" algn="l"/>
                <a:tab pos="2355056" algn="l"/>
              </a:tabLst>
            </a:pPr>
            <a:r>
              <a:rPr lang="en-US" sz="1950" dirty="0">
                <a:sym typeface="Monotype Sorts" charset="2"/>
              </a:rPr>
              <a:t>Is any subset of AG a </a:t>
            </a:r>
            <a:r>
              <a:rPr lang="en-US" sz="1950" dirty="0" err="1">
                <a:sym typeface="Monotype Sorts" charset="2"/>
              </a:rPr>
              <a:t>superkey</a:t>
            </a:r>
            <a:r>
              <a:rPr lang="en-US" sz="1950" dirty="0">
                <a:sym typeface="Monotype Sorts" charset="2"/>
              </a:rPr>
              <a:t>?</a:t>
            </a:r>
          </a:p>
          <a:p>
            <a:pPr marL="872729" lvl="2" indent="-228600">
              <a:lnSpc>
                <a:spcPct val="90000"/>
              </a:lnSpc>
              <a:buFont typeface="Monotype Sorts" charset="2"/>
              <a:buAutoNum type="arabicPeriod"/>
              <a:tabLst>
                <a:tab pos="602456" algn="l"/>
                <a:tab pos="1975247" algn="l"/>
                <a:tab pos="2355056" algn="l"/>
              </a:tabLst>
            </a:pPr>
            <a:r>
              <a:rPr lang="en-US" sz="1950" dirty="0">
                <a:sym typeface="Monotype Sorts" charset="2"/>
              </a:rPr>
              <a:t>Does </a:t>
            </a:r>
            <a:r>
              <a:rPr lang="en-US" sz="1950" i="1" dirty="0">
                <a:sym typeface="Monotype Sorts" charset="2"/>
              </a:rPr>
              <a:t>A</a:t>
            </a:r>
            <a:r>
              <a:rPr lang="en-US" sz="1950" dirty="0">
                <a:sym typeface="Monotype Sorts" charset="2"/>
              </a:rPr>
              <a:t> </a:t>
            </a:r>
            <a:r>
              <a:rPr lang="en-US" sz="1950" dirty="0">
                <a:sym typeface="Symbol" panose="05050102010706020507" pitchFamily="18" charset="2"/>
              </a:rPr>
              <a:t></a:t>
            </a:r>
            <a:r>
              <a:rPr lang="en-US" sz="1950" dirty="0">
                <a:sym typeface="Monotype Sorts" charset="2"/>
              </a:rPr>
              <a:t> </a:t>
            </a:r>
            <a:r>
              <a:rPr lang="en-US" sz="1950" i="1" dirty="0">
                <a:sym typeface="Monotype Sorts" charset="2"/>
              </a:rPr>
              <a:t>R</a:t>
            </a:r>
            <a:r>
              <a:rPr lang="en-US" sz="1950" dirty="0">
                <a:sym typeface="Monotype Sorts" charset="2"/>
              </a:rPr>
              <a:t>? </a:t>
            </a:r>
            <a:r>
              <a:rPr lang="en-US" sz="1950" i="1" dirty="0">
                <a:sym typeface="Monotype Sorts" charset="2"/>
              </a:rPr>
              <a:t>== </a:t>
            </a:r>
            <a:r>
              <a:rPr lang="en-US" sz="1950" dirty="0">
                <a:sym typeface="Monotype Sorts" charset="2"/>
              </a:rPr>
              <a:t>Is (A)</a:t>
            </a:r>
            <a:r>
              <a:rPr lang="en-US" sz="1950" baseline="30000" dirty="0">
                <a:sym typeface="Monotype Sorts" charset="2"/>
              </a:rPr>
              <a:t>+ </a:t>
            </a:r>
            <a:r>
              <a:rPr lang="en-US" sz="1950" dirty="0">
                <a:sym typeface="Symbol" panose="05050102010706020507" pitchFamily="18" charset="2"/>
              </a:rPr>
              <a:t> R</a:t>
            </a:r>
            <a:endParaRPr lang="en-US" sz="1950" dirty="0">
              <a:sym typeface="Monotype Sorts" charset="2"/>
            </a:endParaRPr>
          </a:p>
          <a:p>
            <a:pPr marL="872729" lvl="2" indent="-228600">
              <a:lnSpc>
                <a:spcPct val="90000"/>
              </a:lnSpc>
              <a:buFont typeface="Monotype Sorts" charset="2"/>
              <a:buAutoNum type="arabicPeriod"/>
              <a:tabLst>
                <a:tab pos="602456" algn="l"/>
                <a:tab pos="1975247" algn="l"/>
                <a:tab pos="2355056" algn="l"/>
              </a:tabLst>
            </a:pPr>
            <a:r>
              <a:rPr lang="en-US" sz="1950" dirty="0">
                <a:sym typeface="Monotype Sorts" charset="2"/>
              </a:rPr>
              <a:t>Does </a:t>
            </a:r>
            <a:r>
              <a:rPr lang="en-US" sz="1950" i="1" dirty="0">
                <a:sym typeface="Monotype Sorts" charset="2"/>
              </a:rPr>
              <a:t>G</a:t>
            </a:r>
            <a:r>
              <a:rPr lang="en-US" sz="1950" dirty="0">
                <a:sym typeface="Monotype Sorts" charset="2"/>
              </a:rPr>
              <a:t> </a:t>
            </a:r>
            <a:r>
              <a:rPr lang="en-US" sz="1950" dirty="0">
                <a:sym typeface="Symbol" panose="05050102010706020507" pitchFamily="18" charset="2"/>
              </a:rPr>
              <a:t></a:t>
            </a:r>
            <a:r>
              <a:rPr lang="en-US" sz="1950" dirty="0">
                <a:sym typeface="Monotype Sorts" charset="2"/>
              </a:rPr>
              <a:t> </a:t>
            </a:r>
            <a:r>
              <a:rPr lang="en-US" sz="1950" i="1" dirty="0">
                <a:sym typeface="Monotype Sorts" charset="2"/>
              </a:rPr>
              <a:t>R</a:t>
            </a:r>
            <a:r>
              <a:rPr lang="en-US" sz="1950" dirty="0">
                <a:sym typeface="Monotype Sorts" charset="2"/>
              </a:rPr>
              <a:t>? == Is (G)</a:t>
            </a:r>
            <a:r>
              <a:rPr lang="en-US" sz="1950" baseline="30000" dirty="0">
                <a:sym typeface="Monotype Sorts" charset="2"/>
              </a:rPr>
              <a:t>+ </a:t>
            </a:r>
            <a:r>
              <a:rPr lang="en-US" sz="1950" dirty="0">
                <a:sym typeface="Symbol" panose="05050102010706020507" pitchFamily="18" charset="2"/>
              </a:rPr>
              <a:t> R</a:t>
            </a:r>
          </a:p>
        </p:txBody>
      </p:sp>
    </p:spTree>
    <p:extLst>
      <p:ext uri="{BB962C8B-B14F-4D97-AF65-F5344CB8AC3E}">
        <p14:creationId xmlns:p14="http://schemas.microsoft.com/office/powerpoint/2010/main" val="368663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96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635" grpId="0" build="p" bldLvl="2" autoUpdateAnimBg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1731645" y="105490"/>
            <a:ext cx="6057900" cy="457200"/>
          </a:xfrm>
        </p:spPr>
        <p:txBody>
          <a:bodyPr/>
          <a:lstStyle/>
          <a:p>
            <a:r>
              <a:rPr lang="en-US" dirty="0"/>
              <a:t>Uses of Attribute Closure</a:t>
            </a:r>
          </a:p>
        </p:txBody>
      </p:sp>
      <p:sp>
        <p:nvSpPr>
          <p:cNvPr id="711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4310" y="811530"/>
            <a:ext cx="8823960" cy="5520690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dirty="0"/>
              <a:t>There are several uses of the attribute closure algorithm:</a:t>
            </a:r>
          </a:p>
          <a:p>
            <a:r>
              <a:rPr lang="en-US" dirty="0"/>
              <a:t>Testing for </a:t>
            </a:r>
            <a:r>
              <a:rPr lang="en-US" dirty="0" err="1"/>
              <a:t>superkey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To test if </a:t>
            </a:r>
            <a:r>
              <a:rPr lang="en-US" dirty="0">
                <a:sym typeface="Symbol" panose="05050102010706020507" pitchFamily="18" charset="2"/>
              </a:rPr>
              <a:t> is a </a:t>
            </a:r>
            <a:r>
              <a:rPr lang="en-US" dirty="0" err="1">
                <a:sym typeface="Symbol" panose="05050102010706020507" pitchFamily="18" charset="2"/>
              </a:rPr>
              <a:t>superkey</a:t>
            </a:r>
            <a:r>
              <a:rPr lang="en-US" dirty="0">
                <a:sym typeface="Symbol" panose="05050102010706020507" pitchFamily="18" charset="2"/>
              </a:rPr>
              <a:t>, we compute </a:t>
            </a:r>
            <a:r>
              <a:rPr lang="en-US" baseline="30000" dirty="0">
                <a:sym typeface="Symbol" panose="05050102010706020507" pitchFamily="18" charset="2"/>
              </a:rPr>
              <a:t>+,</a:t>
            </a:r>
            <a:r>
              <a:rPr lang="en-US" dirty="0">
                <a:sym typeface="Symbol" panose="05050102010706020507" pitchFamily="18" charset="2"/>
              </a:rPr>
              <a:t> and check if </a:t>
            </a:r>
            <a:r>
              <a:rPr lang="en-US" baseline="30000" dirty="0">
                <a:sym typeface="Symbol" panose="05050102010706020507" pitchFamily="18" charset="2"/>
              </a:rPr>
              <a:t>+ </a:t>
            </a:r>
            <a:r>
              <a:rPr lang="en-US" dirty="0">
                <a:sym typeface="Symbol" panose="05050102010706020507" pitchFamily="18" charset="2"/>
              </a:rPr>
              <a:t>contains all attributes of </a:t>
            </a:r>
            <a:r>
              <a:rPr lang="en-US" i="1" dirty="0">
                <a:sym typeface="Symbol" panose="05050102010706020507" pitchFamily="18" charset="2"/>
              </a:rPr>
              <a:t>R</a:t>
            </a:r>
            <a:r>
              <a:rPr lang="en-US" dirty="0">
                <a:sym typeface="Symbol" panose="05050102010706020507" pitchFamily="18" charset="2"/>
              </a:rPr>
              <a:t>.</a:t>
            </a:r>
          </a:p>
          <a:p>
            <a:r>
              <a:rPr lang="en-US" dirty="0">
                <a:sym typeface="Symbol" panose="05050102010706020507" pitchFamily="18" charset="2"/>
              </a:rPr>
              <a:t>Testing functional dependencies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To check if a functional dependency    holds (or, in other words, is in </a:t>
            </a:r>
            <a:r>
              <a:rPr lang="en-US" i="1" dirty="0">
                <a:sym typeface="Symbol" panose="05050102010706020507" pitchFamily="18" charset="2"/>
              </a:rPr>
              <a:t>F</a:t>
            </a:r>
            <a:r>
              <a:rPr lang="en-US" baseline="30000" dirty="0">
                <a:sym typeface="Symbol" panose="05050102010706020507" pitchFamily="18" charset="2"/>
              </a:rPr>
              <a:t>+</a:t>
            </a:r>
            <a:r>
              <a:rPr lang="en-US" dirty="0">
                <a:sym typeface="Symbol" panose="05050102010706020507" pitchFamily="18" charset="2"/>
              </a:rPr>
              <a:t>), just check if   </a:t>
            </a:r>
            <a:r>
              <a:rPr lang="en-US" baseline="30000" dirty="0">
                <a:sym typeface="Symbol" panose="05050102010706020507" pitchFamily="18" charset="2"/>
              </a:rPr>
              <a:t>+</a:t>
            </a:r>
            <a:r>
              <a:rPr lang="en-US" dirty="0">
                <a:sym typeface="Symbol" panose="05050102010706020507" pitchFamily="18" charset="2"/>
              </a:rPr>
              <a:t>. 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That is, we compute </a:t>
            </a:r>
            <a:r>
              <a:rPr lang="en-US" baseline="30000" dirty="0">
                <a:sym typeface="Symbol" panose="05050102010706020507" pitchFamily="18" charset="2"/>
              </a:rPr>
              <a:t>+ </a:t>
            </a:r>
            <a:r>
              <a:rPr lang="en-US" dirty="0">
                <a:sym typeface="Symbol" panose="05050102010706020507" pitchFamily="18" charset="2"/>
              </a:rPr>
              <a:t>by using attribute closure, and then check if it contains . 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Is a simple and cheap test, and very useful</a:t>
            </a:r>
          </a:p>
          <a:p>
            <a:r>
              <a:rPr lang="en-US" dirty="0">
                <a:sym typeface="Symbol" panose="05050102010706020507" pitchFamily="18" charset="2"/>
              </a:rPr>
              <a:t>Computing closure of F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For each   </a:t>
            </a:r>
            <a:r>
              <a:rPr lang="en-US" i="1" dirty="0">
                <a:sym typeface="Symbol" panose="05050102010706020507" pitchFamily="18" charset="2"/>
              </a:rPr>
              <a:t>R, </a:t>
            </a:r>
            <a:r>
              <a:rPr lang="en-US" dirty="0">
                <a:sym typeface="Symbol" panose="05050102010706020507" pitchFamily="18" charset="2"/>
              </a:rPr>
              <a:t>we find the closure </a:t>
            </a:r>
            <a:r>
              <a:rPr lang="en-US" baseline="30000" dirty="0">
                <a:sym typeface="Symbol" panose="05050102010706020507" pitchFamily="18" charset="2"/>
              </a:rPr>
              <a:t>+</a:t>
            </a:r>
            <a:r>
              <a:rPr lang="en-US" dirty="0">
                <a:sym typeface="Symbol" panose="05050102010706020507" pitchFamily="18" charset="2"/>
              </a:rPr>
              <a:t>, and for each </a:t>
            </a:r>
            <a:r>
              <a:rPr lang="en-US" i="1" dirty="0">
                <a:sym typeface="Symbol" panose="05050102010706020507" pitchFamily="18" charset="2"/>
              </a:rPr>
              <a:t>S</a:t>
            </a:r>
            <a:r>
              <a:rPr lang="en-US" dirty="0">
                <a:sym typeface="Symbol" panose="05050102010706020507" pitchFamily="18" charset="2"/>
              </a:rPr>
              <a:t>  </a:t>
            </a:r>
            <a:r>
              <a:rPr lang="en-US" baseline="30000" dirty="0">
                <a:sym typeface="Symbol" panose="05050102010706020507" pitchFamily="18" charset="2"/>
              </a:rPr>
              <a:t>+</a:t>
            </a:r>
            <a:r>
              <a:rPr lang="en-US" dirty="0">
                <a:sym typeface="Symbol" panose="05050102010706020507" pitchFamily="18" charset="2"/>
              </a:rPr>
              <a:t>, we output a functional dependency   </a:t>
            </a:r>
            <a:r>
              <a:rPr lang="en-US" i="1" dirty="0">
                <a:sym typeface="Symbol" panose="05050102010706020507" pitchFamily="18" charset="2"/>
              </a:rPr>
              <a:t>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7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1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1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333333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1683" grpId="0" build="p" autoUpdateAnimBg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Canonical Cover</a:t>
            </a:r>
          </a:p>
        </p:txBody>
      </p:sp>
      <p:sp>
        <p:nvSpPr>
          <p:cNvPr id="71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Sets of functional dependencies may have redundant dependencies that can be inferred from the others</a:t>
            </a:r>
          </a:p>
          <a:p>
            <a:pPr lvl="1"/>
            <a:r>
              <a:rPr lang="en-US" dirty="0"/>
              <a:t>For example:  </a:t>
            </a:r>
            <a:r>
              <a:rPr lang="en-US" i="1" dirty="0"/>
              <a:t>A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i="1" dirty="0"/>
              <a:t> C</a:t>
            </a:r>
            <a:r>
              <a:rPr lang="en-US" dirty="0"/>
              <a:t> is redundant in:   {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,  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C, A</a:t>
            </a:r>
            <a:r>
              <a:rPr lang="en-US" i="1" dirty="0">
                <a:sym typeface="Wingdings" panose="05000000000000000000" pitchFamily="2" charset="2"/>
              </a:rPr>
              <a:t> C</a:t>
            </a:r>
            <a:r>
              <a:rPr lang="en-US" dirty="0"/>
              <a:t>}</a:t>
            </a:r>
          </a:p>
          <a:p>
            <a:pPr lvl="1"/>
            <a:r>
              <a:rPr lang="en-US" dirty="0"/>
              <a:t>Parts of a functional dependency may be redundant</a:t>
            </a:r>
          </a:p>
          <a:p>
            <a:pPr lvl="2"/>
            <a:r>
              <a:rPr lang="en-US" dirty="0"/>
              <a:t>E.g.: on RHS:   {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,  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C</a:t>
            </a:r>
            <a:r>
              <a:rPr lang="en-US" dirty="0"/>
              <a:t>,  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CD</a:t>
            </a:r>
            <a:r>
              <a:rPr lang="en-US" dirty="0"/>
              <a:t>}  can be simplified to </a:t>
            </a:r>
            <a:br>
              <a:rPr lang="en-US" dirty="0"/>
            </a:br>
            <a:r>
              <a:rPr lang="en-US" dirty="0"/>
              <a:t>                         {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i="1" dirty="0"/>
              <a:t> B</a:t>
            </a:r>
            <a:r>
              <a:rPr lang="en-US" dirty="0"/>
              <a:t>,  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C</a:t>
            </a:r>
            <a:r>
              <a:rPr lang="en-US" dirty="0"/>
              <a:t>,  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D</a:t>
            </a:r>
            <a:r>
              <a:rPr lang="en-US" dirty="0"/>
              <a:t>} </a:t>
            </a:r>
          </a:p>
          <a:p>
            <a:pPr lvl="2"/>
            <a:r>
              <a:rPr lang="en-US" dirty="0"/>
              <a:t>E.g.: on LHS:    {A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,  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C</a:t>
            </a:r>
            <a:r>
              <a:rPr lang="en-US" dirty="0"/>
              <a:t>,   </a:t>
            </a:r>
            <a:r>
              <a:rPr lang="en-US" i="1" dirty="0"/>
              <a:t>AC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D</a:t>
            </a:r>
            <a:r>
              <a:rPr lang="en-US" dirty="0"/>
              <a:t>}  can be simplified to </a:t>
            </a:r>
            <a:br>
              <a:rPr lang="en-US" dirty="0"/>
            </a:br>
            <a:r>
              <a:rPr lang="en-US" dirty="0"/>
              <a:t>                         {A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,  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C</a:t>
            </a:r>
            <a:r>
              <a:rPr lang="en-US" dirty="0"/>
              <a:t>,  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D</a:t>
            </a:r>
            <a:r>
              <a:rPr lang="en-US" dirty="0"/>
              <a:t>} </a:t>
            </a:r>
          </a:p>
          <a:p>
            <a:r>
              <a:rPr lang="en-US" dirty="0"/>
              <a:t>Intuitively, a canonical cover of F is a “minimal” set of functional dependencies equivalent to F, having no redundant dependencies or redundant parts of dependencies </a:t>
            </a:r>
          </a:p>
        </p:txBody>
      </p:sp>
    </p:spTree>
    <p:extLst>
      <p:ext uri="{BB962C8B-B14F-4D97-AF65-F5344CB8AC3E}">
        <p14:creationId xmlns:p14="http://schemas.microsoft.com/office/powerpoint/2010/main" val="414991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Relationship </a:t>
            </a:r>
            <a:r>
              <a:rPr lang="en-US" dirty="0" smtClean="0">
                <a:ea typeface="+mj-ea"/>
              </a:rPr>
              <a:t>Sets</a:t>
            </a:r>
            <a:endParaRPr lang="en-US" dirty="0">
              <a:ea typeface="+mj-ea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5770" y="868680"/>
            <a:ext cx="8399780" cy="4926330"/>
          </a:xfrm>
        </p:spPr>
        <p:txBody>
          <a:bodyPr/>
          <a:lstStyle/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 smtClean="0">
                <a:ea typeface="ＭＳ Ｐゴシック" panose="020B0600070205080204" pitchFamily="34" charset="-128"/>
              </a:rPr>
              <a:t>A </a:t>
            </a:r>
            <a:r>
              <a:rPr lang="en-US" alt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relationship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is an association among several entities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 smtClean="0">
                <a:ea typeface="ＭＳ Ｐゴシック" panose="020B0600070205080204" pitchFamily="34" charset="-128"/>
              </a:rPr>
              <a:t>	Example:</a:t>
            </a:r>
            <a:br>
              <a:rPr lang="en-US" altLang="en-US" dirty="0" smtClean="0">
                <a:ea typeface="ＭＳ Ｐゴシック" panose="020B0600070205080204" pitchFamily="34" charset="-128"/>
              </a:rPr>
            </a:br>
            <a:r>
              <a:rPr lang="en-US" altLang="en-US" dirty="0" smtClean="0">
                <a:ea typeface="ＭＳ Ｐゴシック" panose="020B0600070205080204" pitchFamily="34" charset="-128"/>
              </a:rPr>
              <a:t>	 44553 (Peltier</a:t>
            </a:r>
            <a:r>
              <a:rPr lang="en-US" altLang="en-US" u="sng" dirty="0" smtClean="0">
                <a:ea typeface="ＭＳ Ｐゴシック" panose="020B0600070205080204" pitchFamily="34" charset="-128"/>
              </a:rPr>
              <a:t>)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	</a:t>
            </a:r>
            <a:r>
              <a:rPr lang="en-US" altLang="en-US" i="1" u="sng" dirty="0" smtClean="0">
                <a:ea typeface="ＭＳ Ｐゴシック" panose="020B0600070205080204" pitchFamily="34" charset="-128"/>
              </a:rPr>
              <a:t>advisor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	 22222 (</a:t>
            </a:r>
            <a:r>
              <a:rPr lang="en-US" altLang="en-US" u="sng" dirty="0" smtClean="0">
                <a:ea typeface="ＭＳ Ｐゴシック" panose="020B0600070205080204" pitchFamily="34" charset="-128"/>
              </a:rPr>
              <a:t>Einstein)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u="sng" dirty="0" smtClean="0">
                <a:ea typeface="ＭＳ Ｐゴシック" panose="020B0600070205080204" pitchFamily="34" charset="-128"/>
              </a:rPr>
              <a:t/>
            </a:r>
            <a:br>
              <a:rPr lang="en-US" altLang="en-US" u="sng" dirty="0" smtClean="0">
                <a:ea typeface="ＭＳ Ｐゴシック" panose="020B0600070205080204" pitchFamily="34" charset="-128"/>
              </a:rPr>
            </a:br>
            <a:r>
              <a:rPr lang="en-US" altLang="en-US" dirty="0" smtClean="0">
                <a:ea typeface="ＭＳ Ｐゴシック" panose="020B0600070205080204" pitchFamily="34" charset="-128"/>
              </a:rPr>
              <a:t>	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student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entity 	relationship set	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entity</a:t>
            </a:r>
          </a:p>
          <a:p>
            <a:pPr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 smtClean="0">
                <a:ea typeface="ＭＳ Ｐゴシック" panose="020B0600070205080204" pitchFamily="34" charset="-128"/>
              </a:rPr>
              <a:t>A </a:t>
            </a:r>
            <a:r>
              <a:rPr lang="en-US" alt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relationship set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is a mathematical relation among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n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 2 entities, each taken from entity sets</a:t>
            </a:r>
          </a:p>
          <a:p>
            <a:pPr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			{(</a:t>
            </a:r>
            <a:r>
              <a:rPr lang="en-US" altLang="en-US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e</a:t>
            </a:r>
            <a:r>
              <a:rPr lang="en-US" altLang="en-US" baseline="-25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1</a:t>
            </a:r>
            <a:r>
              <a:rPr lang="en-US" altLang="en-US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, </a:t>
            </a:r>
            <a:r>
              <a:rPr lang="en-US" altLang="en-US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e</a:t>
            </a:r>
            <a:r>
              <a:rPr lang="en-US" altLang="en-US" baseline="-25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2</a:t>
            </a:r>
            <a:r>
              <a:rPr lang="en-US" altLang="en-US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, … </a:t>
            </a:r>
            <a:r>
              <a:rPr lang="en-US" altLang="en-US" i="1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n</a:t>
            </a:r>
            <a:r>
              <a:rPr lang="en-US" altLang="en-US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) | </a:t>
            </a:r>
            <a:r>
              <a:rPr lang="en-US" altLang="en-US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e</a:t>
            </a:r>
            <a:r>
              <a:rPr lang="en-US" altLang="en-US" baseline="-25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1</a:t>
            </a:r>
            <a:r>
              <a:rPr lang="en-US" altLang="en-US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  </a:t>
            </a:r>
            <a:r>
              <a:rPr lang="en-US" altLang="en-US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E</a:t>
            </a:r>
            <a:r>
              <a:rPr lang="en-US" altLang="en-US" baseline="-25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1</a:t>
            </a:r>
            <a:r>
              <a:rPr lang="en-US" altLang="en-US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, </a:t>
            </a:r>
            <a:r>
              <a:rPr lang="en-US" altLang="en-US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e</a:t>
            </a:r>
            <a:r>
              <a:rPr lang="en-US" altLang="en-US" baseline="-25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2</a:t>
            </a:r>
            <a:r>
              <a:rPr lang="en-US" altLang="en-US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  </a:t>
            </a:r>
            <a:r>
              <a:rPr lang="en-US" altLang="en-US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E</a:t>
            </a:r>
            <a:r>
              <a:rPr lang="en-US" altLang="en-US" baseline="-25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2</a:t>
            </a:r>
            <a:r>
              <a:rPr lang="en-US" altLang="en-US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, …, </a:t>
            </a:r>
            <a:r>
              <a:rPr lang="en-US" altLang="en-US" i="1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n</a:t>
            </a:r>
            <a:r>
              <a:rPr lang="en-US" altLang="en-US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  </a:t>
            </a:r>
            <a:r>
              <a:rPr lang="en-US" altLang="en-US" i="1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n</a:t>
            </a:r>
            <a:r>
              <a:rPr lang="en-US" altLang="en-US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}</a:t>
            </a:r>
            <a:br>
              <a:rPr lang="en-US" altLang="en-US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/>
            </a:r>
            <a:br>
              <a:rPr lang="en-US" altLang="en-US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where (</a:t>
            </a:r>
            <a:r>
              <a:rPr lang="en-US" altLang="en-US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e</a:t>
            </a:r>
            <a:r>
              <a:rPr lang="en-US" altLang="en-US" baseline="-25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1</a:t>
            </a:r>
            <a:r>
              <a:rPr lang="en-US" altLang="en-US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, </a:t>
            </a:r>
            <a:r>
              <a:rPr lang="en-US" altLang="en-US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e</a:t>
            </a:r>
            <a:r>
              <a:rPr lang="en-US" altLang="en-US" baseline="-25000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2</a:t>
            </a:r>
            <a:r>
              <a:rPr lang="en-US" altLang="en-US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, …, </a:t>
            </a:r>
            <a:r>
              <a:rPr lang="en-US" altLang="en-US" i="1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e</a:t>
            </a:r>
            <a:r>
              <a:rPr lang="en-US" altLang="en-US" i="1" baseline="-25000" dirty="0" err="1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n</a:t>
            </a:r>
            <a:r>
              <a:rPr lang="en-US" altLang="en-US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) is a relationship</a:t>
            </a:r>
          </a:p>
          <a:p>
            <a:pPr lvl="1"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Example: </a:t>
            </a:r>
          </a:p>
          <a:p>
            <a:pPr lvl="1">
              <a:buNone/>
              <a:tabLst>
                <a:tab pos="1152525" algn="ctr"/>
                <a:tab pos="2657475" algn="ctr"/>
                <a:tab pos="4111229" algn="ctr"/>
              </a:tabLst>
            </a:pPr>
            <a:r>
              <a:rPr lang="en-US" altLang="en-US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		        (44553,22222)  </a:t>
            </a:r>
            <a:r>
              <a:rPr lang="en-US" altLang="en-US" i="1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advisor</a:t>
            </a:r>
          </a:p>
        </p:txBody>
      </p:sp>
    </p:spTree>
    <p:extLst>
      <p:ext uri="{BB962C8B-B14F-4D97-AF65-F5344CB8AC3E}">
        <p14:creationId xmlns:p14="http://schemas.microsoft.com/office/powerpoint/2010/main" val="150496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768350" y="117475"/>
            <a:ext cx="8077200" cy="511175"/>
          </a:xfrm>
        </p:spPr>
        <p:txBody>
          <a:bodyPr/>
          <a:lstStyle/>
          <a:p>
            <a:r>
              <a:rPr lang="en-US" dirty="0"/>
              <a:t>Extraneous Attributes</a:t>
            </a:r>
          </a:p>
        </p:txBody>
      </p:sp>
      <p:sp>
        <p:nvSpPr>
          <p:cNvPr id="715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0030" y="822960"/>
            <a:ext cx="8755380" cy="5657850"/>
          </a:xfrm>
        </p:spPr>
        <p:txBody>
          <a:bodyPr/>
          <a:lstStyle/>
          <a:p>
            <a:r>
              <a:rPr lang="en-US" dirty="0"/>
              <a:t>Consider a set </a:t>
            </a:r>
            <a:r>
              <a:rPr lang="en-US" i="1" dirty="0"/>
              <a:t>F</a:t>
            </a:r>
            <a:r>
              <a:rPr lang="en-US" dirty="0"/>
              <a:t> of functional dependencies and the functional dependency </a:t>
            </a:r>
            <a:r>
              <a:rPr lang="en-US" dirty="0">
                <a:sym typeface="Symbol" panose="05050102010706020507" pitchFamily="18" charset="2"/>
              </a:rPr>
              <a:t> 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 </a:t>
            </a:r>
            <a:r>
              <a:rPr lang="en-US" dirty="0">
                <a:sym typeface="Greek Symbols" pitchFamily="18" charset="2"/>
              </a:rPr>
              <a:t>in </a:t>
            </a:r>
            <a:r>
              <a:rPr lang="en-US" i="1" dirty="0">
                <a:sym typeface="Greek Symbols" pitchFamily="18" charset="2"/>
              </a:rPr>
              <a:t>F</a:t>
            </a:r>
            <a:r>
              <a:rPr lang="en-US" dirty="0">
                <a:sym typeface="Greek Symbols" pitchFamily="18" charset="2"/>
              </a:rPr>
              <a:t>.</a:t>
            </a:r>
          </a:p>
          <a:p>
            <a:pPr lvl="1"/>
            <a:r>
              <a:rPr lang="en-US" dirty="0">
                <a:sym typeface="Monotype Sorts" charset="2"/>
              </a:rPr>
              <a:t>Attribute A is </a:t>
            </a:r>
            <a:r>
              <a:rPr lang="en-US" b="1" dirty="0">
                <a:solidFill>
                  <a:srgbClr val="000099"/>
                </a:solidFill>
                <a:sym typeface="Monotype Sorts" charset="2"/>
              </a:rPr>
              <a:t>extraneous</a:t>
            </a:r>
            <a:r>
              <a:rPr lang="en-US" dirty="0">
                <a:solidFill>
                  <a:schemeClr val="tx2"/>
                </a:solidFill>
                <a:sym typeface="Monotype Sorts" charset="2"/>
              </a:rPr>
              <a:t> </a:t>
            </a:r>
            <a:r>
              <a:rPr lang="en-US" dirty="0">
                <a:sym typeface="Monotype Sorts" charset="2"/>
              </a:rPr>
              <a:t>in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 if </a:t>
            </a:r>
            <a:r>
              <a:rPr lang="en-US" i="1" dirty="0">
                <a:sym typeface="Greek Symbols" pitchFamily="18" charset="2"/>
              </a:rPr>
              <a:t>A </a:t>
            </a:r>
            <a:r>
              <a:rPr lang="en-US" dirty="0">
                <a:sym typeface="Symbol" panose="05050102010706020507" pitchFamily="18" charset="2"/>
              </a:rPr>
              <a:t> </a:t>
            </a:r>
            <a:r>
              <a:rPr lang="en-US" dirty="0">
                <a:sym typeface="Greek Symbols" pitchFamily="18" charset="2"/>
              </a:rPr>
              <a:t> </a:t>
            </a:r>
            <a:br>
              <a:rPr lang="en-US" dirty="0">
                <a:sym typeface="Greek Symbols" pitchFamily="18" charset="2"/>
              </a:rPr>
            </a:br>
            <a:r>
              <a:rPr lang="en-US" dirty="0">
                <a:sym typeface="Greek Symbols" pitchFamily="18" charset="2"/>
              </a:rPr>
              <a:t>   and </a:t>
            </a:r>
            <a:r>
              <a:rPr lang="en-US" i="1" dirty="0">
                <a:sym typeface="Greek Symbols" pitchFamily="18" charset="2"/>
              </a:rPr>
              <a:t>F</a:t>
            </a:r>
            <a:r>
              <a:rPr lang="en-US" dirty="0">
                <a:sym typeface="Greek Symbols" pitchFamily="18" charset="2"/>
              </a:rPr>
              <a:t> logically implies (</a:t>
            </a:r>
            <a:r>
              <a:rPr lang="en-US" i="1" dirty="0">
                <a:sym typeface="Greek Symbols" pitchFamily="18" charset="2"/>
              </a:rPr>
              <a:t>F</a:t>
            </a:r>
            <a:r>
              <a:rPr lang="en-US" dirty="0">
                <a:sym typeface="Greek Symbols" pitchFamily="18" charset="2"/>
              </a:rPr>
              <a:t> – {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Greek Symbols" pitchFamily="18" charset="2"/>
              </a:rPr>
              <a:t>}) </a:t>
            </a:r>
            <a:r>
              <a:rPr lang="en-US" dirty="0">
                <a:sym typeface="Symbol" panose="05050102010706020507" pitchFamily="18" charset="2"/>
              </a:rPr>
              <a:t> {(</a:t>
            </a:r>
            <a:r>
              <a:rPr lang="en-US" dirty="0">
                <a:sym typeface="Greek Symbols" pitchFamily="18" charset="2"/>
              </a:rPr>
              <a:t>  – </a:t>
            </a:r>
            <a:r>
              <a:rPr lang="en-US" i="1" dirty="0">
                <a:sym typeface="Greek Symbols" pitchFamily="18" charset="2"/>
              </a:rPr>
              <a:t>A</a:t>
            </a:r>
            <a:r>
              <a:rPr lang="en-US" dirty="0">
                <a:sym typeface="Greek Symbols" pitchFamily="18" charset="2"/>
              </a:rPr>
              <a:t>)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Greek Symbols" pitchFamily="18" charset="2"/>
              </a:rPr>
              <a:t>}.</a:t>
            </a:r>
          </a:p>
          <a:p>
            <a:pPr lvl="1"/>
            <a:r>
              <a:rPr lang="en-US" dirty="0">
                <a:sym typeface="Greek Symbols" pitchFamily="18" charset="2"/>
              </a:rPr>
              <a:t>Attribute </a:t>
            </a:r>
            <a:r>
              <a:rPr lang="en-US" i="1" dirty="0">
                <a:sym typeface="Greek Symbols" pitchFamily="18" charset="2"/>
              </a:rPr>
              <a:t>A</a:t>
            </a:r>
            <a:r>
              <a:rPr lang="en-US" dirty="0">
                <a:sym typeface="Greek Symbols" pitchFamily="18" charset="2"/>
              </a:rPr>
              <a:t> is </a:t>
            </a:r>
            <a:r>
              <a:rPr lang="en-US" b="1" dirty="0">
                <a:solidFill>
                  <a:srgbClr val="000099"/>
                </a:solidFill>
                <a:sym typeface="Greek Symbols" pitchFamily="18" charset="2"/>
              </a:rPr>
              <a:t>extraneous</a:t>
            </a:r>
            <a:r>
              <a:rPr lang="en-US" dirty="0">
                <a:sym typeface="Greek Symbols" pitchFamily="18" charset="2"/>
              </a:rPr>
              <a:t> in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Greek Symbols" pitchFamily="18" charset="2"/>
              </a:rPr>
              <a:t> if </a:t>
            </a:r>
            <a:r>
              <a:rPr lang="en-US" i="1" dirty="0">
                <a:sym typeface="Greek Symbols" pitchFamily="18" charset="2"/>
              </a:rPr>
              <a:t>A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 </a:t>
            </a:r>
            <a:r>
              <a:rPr lang="en-US" dirty="0">
                <a:sym typeface="Greek Symbols" pitchFamily="18" charset="2"/>
              </a:rPr>
              <a:t> </a:t>
            </a:r>
            <a:br>
              <a:rPr lang="en-US" dirty="0">
                <a:sym typeface="Greek Symbols" pitchFamily="18" charset="2"/>
              </a:rPr>
            </a:br>
            <a:r>
              <a:rPr lang="en-US" dirty="0">
                <a:sym typeface="Greek Symbols" pitchFamily="18" charset="2"/>
              </a:rPr>
              <a:t>  and the set of functional dependencies </a:t>
            </a:r>
            <a:br>
              <a:rPr lang="en-US" dirty="0">
                <a:sym typeface="Greek Symbols" pitchFamily="18" charset="2"/>
              </a:rPr>
            </a:br>
            <a:r>
              <a:rPr lang="en-US" dirty="0">
                <a:sym typeface="Greek Symbols" pitchFamily="18" charset="2"/>
              </a:rPr>
              <a:t>  (</a:t>
            </a:r>
            <a:r>
              <a:rPr lang="en-US" i="1" dirty="0">
                <a:sym typeface="Greek Symbols" pitchFamily="18" charset="2"/>
              </a:rPr>
              <a:t>F</a:t>
            </a:r>
            <a:r>
              <a:rPr lang="en-US" dirty="0">
                <a:sym typeface="Greek Symbols" pitchFamily="18" charset="2"/>
              </a:rPr>
              <a:t>  – {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Greek Symbols" pitchFamily="18" charset="2"/>
              </a:rPr>
              <a:t>}) </a:t>
            </a:r>
            <a:r>
              <a:rPr lang="en-US" dirty="0">
                <a:sym typeface="Symbol" panose="05050102010706020507" pitchFamily="18" charset="2"/>
              </a:rPr>
              <a:t> {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i="1" dirty="0">
                <a:sym typeface="Greek Symbols" pitchFamily="18" charset="2"/>
              </a:rPr>
              <a:t>(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i="1" dirty="0">
                <a:sym typeface="Greek Symbols" pitchFamily="18" charset="2"/>
              </a:rPr>
              <a:t> </a:t>
            </a:r>
            <a:r>
              <a:rPr lang="en-US" dirty="0">
                <a:sym typeface="Greek Symbols" pitchFamily="18" charset="2"/>
              </a:rPr>
              <a:t>– </a:t>
            </a:r>
            <a:r>
              <a:rPr lang="en-US" i="1" dirty="0">
                <a:sym typeface="Greek Symbols" pitchFamily="18" charset="2"/>
              </a:rPr>
              <a:t>A</a:t>
            </a:r>
            <a:r>
              <a:rPr lang="en-US" dirty="0">
                <a:sym typeface="Greek Symbols" pitchFamily="18" charset="2"/>
              </a:rPr>
              <a:t>)} logically implies </a:t>
            </a:r>
            <a:r>
              <a:rPr lang="en-US" i="1" dirty="0">
                <a:sym typeface="Greek Symbols" pitchFamily="18" charset="2"/>
              </a:rPr>
              <a:t>F.</a:t>
            </a:r>
          </a:p>
          <a:p>
            <a:r>
              <a:rPr lang="en-US" i="1" dirty="0">
                <a:sym typeface="Greek Symbols" pitchFamily="18" charset="2"/>
              </a:rPr>
              <a:t>Note: </a:t>
            </a:r>
            <a:r>
              <a:rPr lang="en-US" dirty="0">
                <a:sym typeface="Greek Symbols" pitchFamily="18" charset="2"/>
              </a:rPr>
              <a:t>implication in the opposite direction is trivial in each of the cases above, since a “stronger” functional dependency always implies a weaker one</a:t>
            </a:r>
          </a:p>
          <a:p>
            <a:r>
              <a:rPr lang="en-US" dirty="0"/>
              <a:t>Example: Given </a:t>
            </a:r>
            <a:r>
              <a:rPr lang="en-US" i="1" dirty="0"/>
              <a:t>F</a:t>
            </a:r>
            <a:r>
              <a:rPr lang="en-US" dirty="0"/>
              <a:t> = {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C</a:t>
            </a:r>
            <a:r>
              <a:rPr lang="en-US" dirty="0"/>
              <a:t>, </a:t>
            </a:r>
            <a:r>
              <a:rPr lang="en-US" i="1" dirty="0"/>
              <a:t>AB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C</a:t>
            </a:r>
            <a:r>
              <a:rPr lang="en-US" dirty="0"/>
              <a:t> }</a:t>
            </a:r>
          </a:p>
          <a:p>
            <a:pPr lvl="1"/>
            <a:r>
              <a:rPr lang="en-US" i="1" dirty="0"/>
              <a:t>B</a:t>
            </a:r>
            <a:r>
              <a:rPr lang="en-US" dirty="0"/>
              <a:t> is extraneous in </a:t>
            </a:r>
            <a:r>
              <a:rPr lang="en-US" i="1" dirty="0"/>
              <a:t>AB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i="1" dirty="0"/>
              <a:t> C</a:t>
            </a:r>
            <a:r>
              <a:rPr lang="en-US" dirty="0"/>
              <a:t> because {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C, AB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i="1" dirty="0"/>
              <a:t> C</a:t>
            </a:r>
            <a:r>
              <a:rPr lang="en-US" dirty="0"/>
              <a:t>} logically implies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C </a:t>
            </a:r>
            <a:r>
              <a:rPr lang="en-US" dirty="0"/>
              <a:t>(I.e. the result of dropping </a:t>
            </a:r>
            <a:r>
              <a:rPr lang="en-US" i="1" dirty="0"/>
              <a:t>B </a:t>
            </a:r>
            <a:r>
              <a:rPr lang="en-US" dirty="0"/>
              <a:t>from </a:t>
            </a:r>
            <a:r>
              <a:rPr lang="en-US" i="1" dirty="0"/>
              <a:t>AB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i="1" dirty="0"/>
              <a:t> C</a:t>
            </a:r>
            <a:r>
              <a:rPr lang="en-US" dirty="0"/>
              <a:t>).</a:t>
            </a:r>
          </a:p>
          <a:p>
            <a:r>
              <a:rPr lang="en-US" dirty="0"/>
              <a:t>Example:  Given </a:t>
            </a:r>
            <a:r>
              <a:rPr lang="en-US" i="1" dirty="0"/>
              <a:t>F</a:t>
            </a:r>
            <a:r>
              <a:rPr lang="en-US" dirty="0"/>
              <a:t> = {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C</a:t>
            </a:r>
            <a:r>
              <a:rPr lang="en-US" dirty="0"/>
              <a:t>, </a:t>
            </a:r>
            <a:r>
              <a:rPr lang="en-US" i="1" dirty="0"/>
              <a:t>AB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CD}</a:t>
            </a:r>
          </a:p>
          <a:p>
            <a:pPr lvl="1"/>
            <a:r>
              <a:rPr lang="en-US" i="1" dirty="0"/>
              <a:t>C</a:t>
            </a:r>
            <a:r>
              <a:rPr lang="en-US" dirty="0"/>
              <a:t> is extraneous in </a:t>
            </a:r>
            <a:r>
              <a:rPr lang="en-US" i="1" dirty="0"/>
              <a:t>AB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CD</a:t>
            </a:r>
            <a:r>
              <a:rPr lang="en-US" dirty="0"/>
              <a:t> since  </a:t>
            </a:r>
            <a:r>
              <a:rPr lang="en-US" i="1" dirty="0"/>
              <a:t>A</a:t>
            </a:r>
            <a:r>
              <a:rPr lang="en-US" dirty="0"/>
              <a:t>B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C</a:t>
            </a:r>
            <a:r>
              <a:rPr lang="en-US" dirty="0"/>
              <a:t> can be inferred even after deleting </a:t>
            </a:r>
            <a:r>
              <a:rPr lang="en-US" i="1" dirty="0"/>
              <a:t>C</a:t>
            </a:r>
          </a:p>
          <a:p>
            <a:endParaRPr lang="en-US" i="1" dirty="0">
              <a:sym typeface="Greek Symbols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6690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779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345882" y="182880"/>
            <a:ext cx="7363778" cy="491490"/>
          </a:xfrm>
        </p:spPr>
        <p:txBody>
          <a:bodyPr/>
          <a:lstStyle/>
          <a:p>
            <a:r>
              <a:rPr lang="en-US" dirty="0"/>
              <a:t>Testing if an Attribute is Extraneous</a:t>
            </a:r>
          </a:p>
        </p:txBody>
      </p:sp>
      <p:sp>
        <p:nvSpPr>
          <p:cNvPr id="71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en-US" dirty="0"/>
              <a:t>Consider a set </a:t>
            </a:r>
            <a:r>
              <a:rPr lang="en-US" i="1" dirty="0"/>
              <a:t>F</a:t>
            </a:r>
            <a:r>
              <a:rPr lang="en-US" dirty="0"/>
              <a:t> of functional dependencies and the functional dependency </a:t>
            </a:r>
            <a:r>
              <a:rPr lang="en-US" dirty="0">
                <a:sym typeface="Symbol" panose="05050102010706020507" pitchFamily="18" charset="2"/>
              </a:rPr>
              <a:t> 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 </a:t>
            </a:r>
            <a:r>
              <a:rPr lang="en-US" dirty="0">
                <a:sym typeface="Greek Symbols" pitchFamily="18" charset="2"/>
              </a:rPr>
              <a:t>in </a:t>
            </a:r>
            <a:r>
              <a:rPr lang="en-US" i="1" dirty="0">
                <a:sym typeface="Greek Symbols" pitchFamily="18" charset="2"/>
              </a:rPr>
              <a:t>F</a:t>
            </a:r>
            <a:r>
              <a:rPr lang="en-US" dirty="0">
                <a:sym typeface="Greek Symbols" pitchFamily="18" charset="2"/>
              </a:rPr>
              <a:t>.</a:t>
            </a:r>
          </a:p>
          <a:p>
            <a:pPr marL="285750" indent="-285750"/>
            <a:r>
              <a:rPr lang="en-US" dirty="0">
                <a:sym typeface="Monotype Sorts" charset="2"/>
              </a:rPr>
              <a:t>To test if attribute A </a:t>
            </a:r>
            <a:r>
              <a:rPr lang="en-US" dirty="0">
                <a:sym typeface="Symbol" panose="05050102010706020507" pitchFamily="18" charset="2"/>
              </a:rPr>
              <a:t> </a:t>
            </a:r>
            <a:r>
              <a:rPr lang="en-US" dirty="0">
                <a:sym typeface="Monotype Sorts" charset="2"/>
              </a:rPr>
              <a:t> is extraneous</a:t>
            </a:r>
            <a:r>
              <a:rPr lang="en-US" dirty="0">
                <a:solidFill>
                  <a:schemeClr val="tx2"/>
                </a:solidFill>
                <a:sym typeface="Monotype Sorts" charset="2"/>
              </a:rPr>
              <a:t> </a:t>
            </a:r>
            <a:r>
              <a:rPr lang="en-US" dirty="0">
                <a:sym typeface="Monotype Sorts" charset="2"/>
              </a:rPr>
              <a:t>in</a:t>
            </a:r>
            <a:r>
              <a:rPr lang="en-US" dirty="0">
                <a:solidFill>
                  <a:schemeClr val="tx2"/>
                </a:solidFill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olidFill>
                  <a:schemeClr val="tx2"/>
                </a:solidFill>
                <a:sym typeface="Monotype Sorts" charset="2"/>
              </a:rPr>
              <a:t> </a:t>
            </a:r>
          </a:p>
          <a:p>
            <a:pPr marL="600075" lvl="1" indent="-257175">
              <a:buFont typeface="Monotype Sorts" charset="2"/>
              <a:buAutoNum type="arabicPeriod"/>
            </a:pPr>
            <a:r>
              <a:rPr lang="en-US" dirty="0">
                <a:sym typeface="Greek Symbols" pitchFamily="18" charset="2"/>
              </a:rPr>
              <a:t>compute ({</a:t>
            </a:r>
            <a:r>
              <a:rPr lang="en-US" dirty="0">
                <a:sym typeface="Symbol" panose="05050102010706020507" pitchFamily="18" charset="2"/>
              </a:rPr>
              <a:t>} </a:t>
            </a:r>
            <a:r>
              <a:rPr lang="en-US" dirty="0">
                <a:sym typeface="Greek Symbols" pitchFamily="18" charset="2"/>
              </a:rPr>
              <a:t>– A</a:t>
            </a:r>
            <a:r>
              <a:rPr lang="en-US" dirty="0">
                <a:sym typeface="Symbol" panose="05050102010706020507" pitchFamily="18" charset="2"/>
              </a:rPr>
              <a:t>)</a:t>
            </a:r>
            <a:r>
              <a:rPr lang="en-US" baseline="30000" dirty="0">
                <a:sym typeface="Symbol" panose="05050102010706020507" pitchFamily="18" charset="2"/>
              </a:rPr>
              <a:t>+</a:t>
            </a:r>
            <a:r>
              <a:rPr lang="en-US" dirty="0">
                <a:sym typeface="Symbol" panose="05050102010706020507" pitchFamily="18" charset="2"/>
              </a:rPr>
              <a:t> using the dependencies in </a:t>
            </a:r>
            <a:r>
              <a:rPr lang="en-US" i="1" dirty="0">
                <a:sym typeface="Greek Symbols" pitchFamily="18" charset="2"/>
              </a:rPr>
              <a:t>F</a:t>
            </a:r>
            <a:r>
              <a:rPr lang="en-US" dirty="0">
                <a:sym typeface="Greek Symbols" pitchFamily="18" charset="2"/>
              </a:rPr>
              <a:t> </a:t>
            </a:r>
            <a:endParaRPr lang="en-US" dirty="0">
              <a:sym typeface="Symbol" panose="05050102010706020507" pitchFamily="18" charset="2"/>
            </a:endParaRPr>
          </a:p>
          <a:p>
            <a:pPr marL="600075" lvl="1" indent="-257175">
              <a:buFont typeface="Monotype Sorts" charset="2"/>
              <a:buAutoNum type="arabicPeriod"/>
            </a:pPr>
            <a:r>
              <a:rPr lang="en-US" dirty="0">
                <a:sym typeface="Symbol" panose="05050102010706020507" pitchFamily="18" charset="2"/>
              </a:rPr>
              <a:t> check that </a:t>
            </a:r>
            <a:r>
              <a:rPr lang="en-US" dirty="0">
                <a:sym typeface="Greek Symbols" pitchFamily="18" charset="2"/>
              </a:rPr>
              <a:t>({</a:t>
            </a:r>
            <a:r>
              <a:rPr lang="en-US" dirty="0">
                <a:sym typeface="Symbol" panose="05050102010706020507" pitchFamily="18" charset="2"/>
              </a:rPr>
              <a:t>} </a:t>
            </a:r>
            <a:r>
              <a:rPr lang="en-US" dirty="0">
                <a:sym typeface="Greek Symbols" pitchFamily="18" charset="2"/>
              </a:rPr>
              <a:t>– A</a:t>
            </a:r>
            <a:r>
              <a:rPr lang="en-US" dirty="0">
                <a:sym typeface="Symbol" panose="05050102010706020507" pitchFamily="18" charset="2"/>
              </a:rPr>
              <a:t>)</a:t>
            </a:r>
            <a:r>
              <a:rPr lang="en-US" baseline="30000" dirty="0">
                <a:sym typeface="Symbol" panose="05050102010706020507" pitchFamily="18" charset="2"/>
              </a:rPr>
              <a:t>+</a:t>
            </a:r>
            <a:r>
              <a:rPr lang="en-US" dirty="0">
                <a:sym typeface="Symbol" panose="05050102010706020507" pitchFamily="18" charset="2"/>
              </a:rPr>
              <a:t> contains </a:t>
            </a:r>
            <a:r>
              <a:rPr lang="en-US" dirty="0">
                <a:sym typeface="Greek Symbols" pitchFamily="18" charset="2"/>
              </a:rPr>
              <a:t>; if it does, </a:t>
            </a:r>
            <a:r>
              <a:rPr lang="en-US" i="1" dirty="0">
                <a:sym typeface="Greek Symbols" pitchFamily="18" charset="2"/>
              </a:rPr>
              <a:t>A</a:t>
            </a:r>
            <a:r>
              <a:rPr lang="en-US" dirty="0">
                <a:sym typeface="Greek Symbols" pitchFamily="18" charset="2"/>
              </a:rPr>
              <a:t> is extraneous </a:t>
            </a:r>
            <a:r>
              <a:rPr lang="en-US" dirty="0">
                <a:sym typeface="Monotype Sorts" charset="2"/>
              </a:rPr>
              <a:t>in</a:t>
            </a:r>
            <a:r>
              <a:rPr lang="en-US" dirty="0">
                <a:solidFill>
                  <a:schemeClr val="tx2"/>
                </a:solidFill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olidFill>
                  <a:schemeClr val="tx2"/>
                </a:solidFill>
                <a:sym typeface="Monotype Sorts" charset="2"/>
              </a:rPr>
              <a:t> </a:t>
            </a:r>
            <a:endParaRPr lang="en-US" dirty="0">
              <a:sym typeface="Greek Symbols" pitchFamily="18" charset="2"/>
            </a:endParaRPr>
          </a:p>
          <a:p>
            <a:pPr marL="285750" indent="-285750"/>
            <a:r>
              <a:rPr lang="en-US" dirty="0">
                <a:sym typeface="Greek Symbols" pitchFamily="18" charset="2"/>
              </a:rPr>
              <a:t>To test if attribute </a:t>
            </a:r>
            <a:r>
              <a:rPr lang="en-US" i="1" dirty="0">
                <a:sym typeface="Greek Symbols" pitchFamily="18" charset="2"/>
              </a:rPr>
              <a:t>A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 </a:t>
            </a:r>
            <a:r>
              <a:rPr lang="en-US" dirty="0">
                <a:sym typeface="Greek Symbols" pitchFamily="18" charset="2"/>
              </a:rPr>
              <a:t>  is extraneous in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Greek Symbols" pitchFamily="18" charset="2"/>
              </a:rPr>
              <a:t> </a:t>
            </a:r>
          </a:p>
          <a:p>
            <a:pPr marL="600075" lvl="1" indent="-257175">
              <a:buFont typeface="Monotype Sorts" charset="2"/>
              <a:buAutoNum type="arabicPeriod"/>
            </a:pPr>
            <a:r>
              <a:rPr lang="en-US" dirty="0">
                <a:sym typeface="Greek Symbols" pitchFamily="18" charset="2"/>
              </a:rPr>
              <a:t>compute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baseline="30000" dirty="0">
                <a:sym typeface="Greek Symbols" pitchFamily="18" charset="2"/>
              </a:rPr>
              <a:t>+ </a:t>
            </a:r>
            <a:r>
              <a:rPr lang="en-US" dirty="0">
                <a:sym typeface="Greek Symbols" pitchFamily="18" charset="2"/>
              </a:rPr>
              <a:t> using only the dependencies in  </a:t>
            </a:r>
            <a:br>
              <a:rPr lang="en-US" dirty="0">
                <a:sym typeface="Greek Symbols" pitchFamily="18" charset="2"/>
              </a:rPr>
            </a:br>
            <a:r>
              <a:rPr lang="en-US" dirty="0">
                <a:sym typeface="Greek Symbols" pitchFamily="18" charset="2"/>
              </a:rPr>
              <a:t>         F’ = (</a:t>
            </a:r>
            <a:r>
              <a:rPr lang="en-US" i="1" dirty="0">
                <a:sym typeface="Greek Symbols" pitchFamily="18" charset="2"/>
              </a:rPr>
              <a:t>F</a:t>
            </a:r>
            <a:r>
              <a:rPr lang="en-US" dirty="0">
                <a:sym typeface="Greek Symbols" pitchFamily="18" charset="2"/>
              </a:rPr>
              <a:t>  – {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Greek Symbols" pitchFamily="18" charset="2"/>
              </a:rPr>
              <a:t>}) </a:t>
            </a:r>
            <a:r>
              <a:rPr lang="en-US" dirty="0">
                <a:sym typeface="Symbol" panose="05050102010706020507" pitchFamily="18" charset="2"/>
              </a:rPr>
              <a:t> {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i="1" dirty="0">
                <a:sym typeface="Greek Symbols" pitchFamily="18" charset="2"/>
              </a:rPr>
              <a:t>(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i="1" dirty="0">
                <a:sym typeface="Greek Symbols" pitchFamily="18" charset="2"/>
              </a:rPr>
              <a:t> </a:t>
            </a:r>
            <a:r>
              <a:rPr lang="en-US" dirty="0">
                <a:sym typeface="Greek Symbols" pitchFamily="18" charset="2"/>
              </a:rPr>
              <a:t>– </a:t>
            </a:r>
            <a:r>
              <a:rPr lang="en-US" i="1" dirty="0">
                <a:sym typeface="Greek Symbols" pitchFamily="18" charset="2"/>
              </a:rPr>
              <a:t>A</a:t>
            </a:r>
            <a:r>
              <a:rPr lang="en-US" dirty="0">
                <a:sym typeface="Greek Symbols" pitchFamily="18" charset="2"/>
              </a:rPr>
              <a:t>)}, </a:t>
            </a:r>
          </a:p>
          <a:p>
            <a:pPr marL="600075" lvl="1" indent="-257175">
              <a:buFont typeface="Monotype Sorts" charset="2"/>
              <a:buAutoNum type="arabicPeriod"/>
            </a:pPr>
            <a:r>
              <a:rPr lang="en-US" dirty="0">
                <a:sym typeface="Greek Symbols" pitchFamily="18" charset="2"/>
              </a:rPr>
              <a:t> check that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baseline="30000" dirty="0">
                <a:sym typeface="Greek Symbols" pitchFamily="18" charset="2"/>
              </a:rPr>
              <a:t>+ </a:t>
            </a:r>
            <a:r>
              <a:rPr lang="en-US" dirty="0">
                <a:sym typeface="Greek Symbols" pitchFamily="18" charset="2"/>
              </a:rPr>
              <a:t> contains </a:t>
            </a:r>
            <a:r>
              <a:rPr lang="en-US" i="1" dirty="0">
                <a:sym typeface="Greek Symbols" pitchFamily="18" charset="2"/>
              </a:rPr>
              <a:t>A; </a:t>
            </a:r>
            <a:r>
              <a:rPr lang="en-US" dirty="0">
                <a:sym typeface="Greek Symbols" pitchFamily="18" charset="2"/>
              </a:rPr>
              <a:t>if it does</a:t>
            </a:r>
            <a:r>
              <a:rPr lang="en-US" i="1" dirty="0">
                <a:sym typeface="Greek Symbols" pitchFamily="18" charset="2"/>
              </a:rPr>
              <a:t>, A </a:t>
            </a:r>
            <a:r>
              <a:rPr lang="en-US" dirty="0">
                <a:sym typeface="Greek Symbols" pitchFamily="18" charset="2"/>
              </a:rPr>
              <a:t>is extraneous in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Greek Symbols" pitchFamily="18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358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827" grpId="0" build="p" autoUpdateAnimBg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Canonical Cover</a:t>
            </a:r>
          </a:p>
        </p:txBody>
      </p:sp>
      <p:sp>
        <p:nvSpPr>
          <p:cNvPr id="71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2890" y="982980"/>
            <a:ext cx="8686800" cy="533781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sym typeface="Greek Symbols" pitchFamily="18" charset="2"/>
              </a:rPr>
              <a:t>A </a:t>
            </a:r>
            <a:r>
              <a:rPr lang="en-US" b="1" dirty="0">
                <a:solidFill>
                  <a:srgbClr val="000099"/>
                </a:solidFill>
                <a:sym typeface="Greek Symbols" pitchFamily="18" charset="2"/>
              </a:rPr>
              <a:t>canonical cover</a:t>
            </a:r>
            <a:r>
              <a:rPr lang="en-US" i="1" dirty="0">
                <a:sym typeface="Greek Symbols" pitchFamily="18" charset="2"/>
              </a:rPr>
              <a:t> </a:t>
            </a:r>
            <a:r>
              <a:rPr lang="en-US" dirty="0">
                <a:sym typeface="Greek Symbols" pitchFamily="18" charset="2"/>
              </a:rPr>
              <a:t>for </a:t>
            </a:r>
            <a:r>
              <a:rPr lang="en-US" i="1" dirty="0">
                <a:sym typeface="Greek Symbols" pitchFamily="18" charset="2"/>
              </a:rPr>
              <a:t>F</a:t>
            </a:r>
            <a:r>
              <a:rPr lang="en-US" dirty="0">
                <a:sym typeface="Greek Symbols" pitchFamily="18" charset="2"/>
              </a:rPr>
              <a:t> is a set of dependencies </a:t>
            </a:r>
            <a:r>
              <a:rPr lang="en-US" i="1" dirty="0">
                <a:sym typeface="Greek Symbols" pitchFamily="18" charset="2"/>
              </a:rPr>
              <a:t>F</a:t>
            </a:r>
            <a:r>
              <a:rPr lang="en-US" i="1" baseline="-25000" dirty="0">
                <a:sym typeface="Greek Symbols" pitchFamily="18" charset="2"/>
              </a:rPr>
              <a:t>c </a:t>
            </a:r>
            <a:r>
              <a:rPr lang="en-US" dirty="0">
                <a:sym typeface="Greek Symbols" pitchFamily="18" charset="2"/>
              </a:rPr>
              <a:t>such that </a:t>
            </a:r>
          </a:p>
          <a:p>
            <a:pPr lvl="1">
              <a:lnSpc>
                <a:spcPct val="90000"/>
              </a:lnSpc>
            </a:pPr>
            <a:r>
              <a:rPr lang="en-US" i="1" dirty="0">
                <a:sym typeface="Greek Symbols" pitchFamily="18" charset="2"/>
              </a:rPr>
              <a:t>F</a:t>
            </a:r>
            <a:r>
              <a:rPr lang="en-US" dirty="0">
                <a:sym typeface="Greek Symbols" pitchFamily="18" charset="2"/>
              </a:rPr>
              <a:t> logically implies all dependencies in </a:t>
            </a:r>
            <a:r>
              <a:rPr lang="en-US" i="1" dirty="0">
                <a:sym typeface="Greek Symbols" pitchFamily="18" charset="2"/>
              </a:rPr>
              <a:t>F</a:t>
            </a:r>
            <a:r>
              <a:rPr lang="en-US" i="1" baseline="-25000" dirty="0">
                <a:sym typeface="Greek Symbols" pitchFamily="18" charset="2"/>
              </a:rPr>
              <a:t>c,</a:t>
            </a:r>
            <a:r>
              <a:rPr lang="en-US" dirty="0">
                <a:sym typeface="Greek Symbols" pitchFamily="18" charset="2"/>
              </a:rPr>
              <a:t> and </a:t>
            </a:r>
          </a:p>
          <a:p>
            <a:pPr lvl="1">
              <a:lnSpc>
                <a:spcPct val="90000"/>
              </a:lnSpc>
            </a:pPr>
            <a:r>
              <a:rPr lang="en-US" i="1" dirty="0">
                <a:sym typeface="Greek Symbols" pitchFamily="18" charset="2"/>
              </a:rPr>
              <a:t>F</a:t>
            </a:r>
            <a:r>
              <a:rPr lang="en-US" i="1" baseline="-25000" dirty="0">
                <a:sym typeface="Greek Symbols" pitchFamily="18" charset="2"/>
              </a:rPr>
              <a:t>c</a:t>
            </a:r>
            <a:r>
              <a:rPr lang="en-US" baseline="-25000" dirty="0">
                <a:sym typeface="Greek Symbols" pitchFamily="18" charset="2"/>
              </a:rPr>
              <a:t> </a:t>
            </a:r>
            <a:r>
              <a:rPr lang="en-US" dirty="0">
                <a:sym typeface="Greek Symbols" pitchFamily="18" charset="2"/>
              </a:rPr>
              <a:t>logically implies all dependencies in </a:t>
            </a:r>
            <a:r>
              <a:rPr lang="en-US" i="1" dirty="0">
                <a:sym typeface="Greek Symbols" pitchFamily="18" charset="2"/>
              </a:rPr>
              <a:t>F,</a:t>
            </a:r>
            <a:r>
              <a:rPr lang="en-US" dirty="0">
                <a:sym typeface="Greek Symbols" pitchFamily="18" charset="2"/>
              </a:rPr>
              <a:t> and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ym typeface="Greek Symbols" pitchFamily="18" charset="2"/>
              </a:rPr>
              <a:t>No functional dependency in </a:t>
            </a:r>
            <a:r>
              <a:rPr lang="en-US" i="1" dirty="0">
                <a:sym typeface="Greek Symbols" pitchFamily="18" charset="2"/>
              </a:rPr>
              <a:t>F</a:t>
            </a:r>
            <a:r>
              <a:rPr lang="en-US" i="1" baseline="-25000" dirty="0">
                <a:sym typeface="Greek Symbols" pitchFamily="18" charset="2"/>
              </a:rPr>
              <a:t>c</a:t>
            </a:r>
            <a:r>
              <a:rPr lang="en-US" dirty="0">
                <a:sym typeface="Greek Symbols" pitchFamily="18" charset="2"/>
              </a:rPr>
              <a:t> contains an extraneous attribute, and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ym typeface="Greek Symbols" pitchFamily="18" charset="2"/>
              </a:rPr>
              <a:t>Each left side of functional dependency in </a:t>
            </a:r>
            <a:r>
              <a:rPr lang="en-US" i="1" dirty="0">
                <a:sym typeface="Greek Symbols" pitchFamily="18" charset="2"/>
              </a:rPr>
              <a:t>F</a:t>
            </a:r>
            <a:r>
              <a:rPr lang="en-US" i="1" baseline="-25000" dirty="0">
                <a:sym typeface="Greek Symbols" pitchFamily="18" charset="2"/>
              </a:rPr>
              <a:t>c</a:t>
            </a:r>
            <a:r>
              <a:rPr lang="en-US" i="1" dirty="0">
                <a:sym typeface="Greek Symbols" pitchFamily="18" charset="2"/>
              </a:rPr>
              <a:t> </a:t>
            </a:r>
            <a:r>
              <a:rPr lang="en-US" dirty="0">
                <a:sym typeface="Greek Symbols" pitchFamily="18" charset="2"/>
              </a:rPr>
              <a:t>is unique.</a:t>
            </a:r>
          </a:p>
          <a:p>
            <a:pPr>
              <a:lnSpc>
                <a:spcPct val="90000"/>
              </a:lnSpc>
            </a:pPr>
            <a:r>
              <a:rPr lang="en-US" dirty="0"/>
              <a:t>To compute a canonical cover for </a:t>
            </a:r>
            <a:r>
              <a:rPr lang="en-US" i="1" dirty="0"/>
              <a:t>F</a:t>
            </a:r>
            <a:r>
              <a:rPr lang="en-US" dirty="0"/>
              <a:t>:</a:t>
            </a:r>
            <a:br>
              <a:rPr lang="en-US" dirty="0"/>
            </a:br>
            <a:r>
              <a:rPr lang="en-US" b="1" dirty="0"/>
              <a:t>repeat</a:t>
            </a:r>
            <a:br>
              <a:rPr lang="en-US" b="1" dirty="0"/>
            </a:br>
            <a:r>
              <a:rPr lang="en-US" b="1" dirty="0"/>
              <a:t>	</a:t>
            </a:r>
            <a:r>
              <a:rPr lang="en-US" dirty="0"/>
              <a:t>Use the union rule to replace any dependencies in </a:t>
            </a:r>
            <a:r>
              <a:rPr lang="en-US" i="1" dirty="0"/>
              <a:t>F</a:t>
            </a:r>
            <a:br>
              <a:rPr lang="en-US" i="1" dirty="0"/>
            </a:br>
            <a:r>
              <a:rPr lang="en-US" i="1" dirty="0"/>
              <a:t>		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baseline="-25000" dirty="0">
                <a:sym typeface="Greek Symbols" pitchFamily="18" charset="2"/>
              </a:rPr>
              <a:t>1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baseline="-25000" dirty="0">
                <a:sym typeface="Greek Symbols" pitchFamily="18" charset="2"/>
              </a:rPr>
              <a:t>1</a:t>
            </a:r>
            <a:r>
              <a:rPr lang="en-US" dirty="0">
                <a:sym typeface="Greek Symbols" pitchFamily="18" charset="2"/>
              </a:rPr>
              <a:t> and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baseline="-25000" dirty="0">
                <a:sym typeface="Greek Symbols" pitchFamily="18" charset="2"/>
              </a:rPr>
              <a:t>1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baseline="-25000" dirty="0">
                <a:sym typeface="Greek Symbols" pitchFamily="18" charset="2"/>
              </a:rPr>
              <a:t>2</a:t>
            </a:r>
            <a:r>
              <a:rPr lang="en-US" dirty="0">
                <a:sym typeface="Greek Symbols" pitchFamily="18" charset="2"/>
              </a:rPr>
              <a:t> with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baseline="-25000" dirty="0">
                <a:sym typeface="Greek Symbols" pitchFamily="18" charset="2"/>
              </a:rPr>
              <a:t>1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baseline="-25000" dirty="0">
                <a:sym typeface="Greek Symbols" pitchFamily="18" charset="2"/>
              </a:rPr>
              <a:t>1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baseline="-25000" dirty="0">
                <a:sym typeface="Greek Symbols" pitchFamily="18" charset="2"/>
              </a:rPr>
              <a:t>2</a:t>
            </a:r>
            <a:r>
              <a:rPr lang="en-US" dirty="0">
                <a:sym typeface="Greek Symbols" pitchFamily="18" charset="2"/>
              </a:rPr>
              <a:t> </a:t>
            </a:r>
            <a:br>
              <a:rPr lang="en-US" dirty="0">
                <a:sym typeface="Greek Symbols" pitchFamily="18" charset="2"/>
              </a:rPr>
            </a:br>
            <a:r>
              <a:rPr lang="en-US" dirty="0">
                <a:sym typeface="Greek Symbols" pitchFamily="18" charset="2"/>
              </a:rPr>
              <a:t>	Find a functional dependency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Greek Symbols" pitchFamily="18" charset="2"/>
              </a:rPr>
              <a:t> with an </a:t>
            </a:r>
            <a:br>
              <a:rPr lang="en-US" dirty="0">
                <a:sym typeface="Greek Symbols" pitchFamily="18" charset="2"/>
              </a:rPr>
            </a:br>
            <a:r>
              <a:rPr lang="en-US" dirty="0">
                <a:sym typeface="Greek Symbols" pitchFamily="18" charset="2"/>
              </a:rPr>
              <a:t>		extraneous attribute either in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 or in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>
                <a:sym typeface="Greek Symbols" pitchFamily="18" charset="2"/>
              </a:rPr>
              <a:t/>
            </a:r>
            <a:br>
              <a:rPr lang="en-US" dirty="0">
                <a:sym typeface="Greek Symbols" pitchFamily="18" charset="2"/>
              </a:rPr>
            </a:br>
            <a:r>
              <a:rPr lang="en-US" dirty="0">
                <a:sym typeface="Greek Symbols" pitchFamily="18" charset="2"/>
              </a:rPr>
              <a:t>                       /* Note: test for extraneous attributes done using </a:t>
            </a:r>
            <a:r>
              <a:rPr lang="en-US" i="1" dirty="0">
                <a:sym typeface="Greek Symbols" pitchFamily="18" charset="2"/>
              </a:rPr>
              <a:t>F</a:t>
            </a:r>
            <a:r>
              <a:rPr lang="en-US" i="1" baseline="-25000" dirty="0">
                <a:sym typeface="Greek Symbols" pitchFamily="18" charset="2"/>
              </a:rPr>
              <a:t>c,</a:t>
            </a:r>
            <a:r>
              <a:rPr lang="en-US" dirty="0">
                <a:sym typeface="Greek Symbols" pitchFamily="18" charset="2"/>
              </a:rPr>
              <a:t> not F*/</a:t>
            </a:r>
            <a:br>
              <a:rPr lang="en-US" dirty="0">
                <a:sym typeface="Greek Symbols" pitchFamily="18" charset="2"/>
              </a:rPr>
            </a:br>
            <a:r>
              <a:rPr lang="en-US" dirty="0">
                <a:sym typeface="Greek Symbols" pitchFamily="18" charset="2"/>
              </a:rPr>
              <a:t> 	If an extraneous attribute is found, delete it from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i="1" dirty="0">
                <a:sym typeface="Greek Symbols" pitchFamily="18" charset="2"/>
              </a:rPr>
              <a:t> </a:t>
            </a:r>
            <a:r>
              <a:rPr lang="en-US" dirty="0">
                <a:sym typeface="Greek Symbols" pitchFamily="18" charset="2"/>
              </a:rPr>
              <a:t/>
            </a:r>
            <a:br>
              <a:rPr lang="en-US" dirty="0">
                <a:sym typeface="Greek Symbols" pitchFamily="18" charset="2"/>
              </a:rPr>
            </a:br>
            <a:r>
              <a:rPr lang="en-US" b="1" dirty="0">
                <a:sym typeface="Greek Symbols" pitchFamily="18" charset="2"/>
              </a:rPr>
              <a:t>until </a:t>
            </a:r>
            <a:r>
              <a:rPr lang="en-US" i="1" dirty="0">
                <a:sym typeface="Greek Symbols" pitchFamily="18" charset="2"/>
              </a:rPr>
              <a:t>F</a:t>
            </a:r>
            <a:r>
              <a:rPr lang="en-US" dirty="0">
                <a:sym typeface="Greek Symbols" pitchFamily="18" charset="2"/>
              </a:rPr>
              <a:t> does not change</a:t>
            </a:r>
          </a:p>
          <a:p>
            <a:pPr>
              <a:lnSpc>
                <a:spcPct val="90000"/>
              </a:lnSpc>
            </a:pPr>
            <a:r>
              <a:rPr lang="en-US" dirty="0">
                <a:sym typeface="Greek Symbols" pitchFamily="18" charset="2"/>
              </a:rPr>
              <a:t>Note: Union rule may become applicable after some extraneous attributes have been deleted, so it has to be re-applied</a:t>
            </a:r>
          </a:p>
          <a:p>
            <a:pPr>
              <a:lnSpc>
                <a:spcPct val="90000"/>
              </a:lnSpc>
            </a:pPr>
            <a:endParaRPr lang="en-US" dirty="0">
              <a:sym typeface="Greek Symbols" pitchFamily="18" charset="2"/>
            </a:endParaRP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5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9875" grpId="0" build="p" autoUpdateAnimBg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245871" y="202168"/>
            <a:ext cx="7155180" cy="495062"/>
          </a:xfrm>
        </p:spPr>
        <p:txBody>
          <a:bodyPr/>
          <a:lstStyle/>
          <a:p>
            <a:r>
              <a:rPr lang="en-US" dirty="0"/>
              <a:t>Computing a Canonical Cover</a:t>
            </a:r>
          </a:p>
        </p:txBody>
      </p:sp>
      <p:sp>
        <p:nvSpPr>
          <p:cNvPr id="72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4320" y="777240"/>
            <a:ext cx="8629650" cy="6080760"/>
          </a:xfrm>
        </p:spPr>
        <p:txBody>
          <a:bodyPr/>
          <a:lstStyle/>
          <a:p>
            <a:pPr>
              <a:tabLst>
                <a:tab pos="513160" algn="l"/>
                <a:tab pos="2188369" algn="l"/>
              </a:tabLst>
            </a:pPr>
            <a:r>
              <a:rPr lang="en-US" sz="1750" i="1" dirty="0"/>
              <a:t>R </a:t>
            </a:r>
            <a:r>
              <a:rPr lang="en-US" sz="1750" dirty="0"/>
              <a:t>= (</a:t>
            </a:r>
            <a:r>
              <a:rPr lang="en-US" sz="1750" i="1" dirty="0"/>
              <a:t>A, B, C)</a:t>
            </a:r>
            <a:br>
              <a:rPr lang="en-US" sz="1750" i="1" dirty="0"/>
            </a:br>
            <a:r>
              <a:rPr lang="en-US" sz="1750" i="1" dirty="0"/>
              <a:t>F = {A </a:t>
            </a:r>
            <a:r>
              <a:rPr lang="en-US" sz="1750" dirty="0">
                <a:sym typeface="Symbol" panose="05050102010706020507" pitchFamily="18" charset="2"/>
              </a:rPr>
              <a:t></a:t>
            </a:r>
            <a:r>
              <a:rPr lang="en-US" sz="1750" dirty="0">
                <a:sym typeface="Monotype Sorts" charset="2"/>
              </a:rPr>
              <a:t> </a:t>
            </a:r>
            <a:r>
              <a:rPr lang="en-US" sz="1750" i="1" dirty="0">
                <a:sym typeface="Monotype Sorts" charset="2"/>
              </a:rPr>
              <a:t>BC</a:t>
            </a:r>
            <a:br>
              <a:rPr lang="en-US" sz="1750" i="1" dirty="0">
                <a:sym typeface="Monotype Sorts" charset="2"/>
              </a:rPr>
            </a:br>
            <a:r>
              <a:rPr lang="en-US" sz="1750" i="1" dirty="0">
                <a:sym typeface="Monotype Sorts" charset="2"/>
              </a:rPr>
              <a:t>	  B </a:t>
            </a:r>
            <a:r>
              <a:rPr lang="en-US" sz="1750" dirty="0">
                <a:sym typeface="Symbol" panose="05050102010706020507" pitchFamily="18" charset="2"/>
              </a:rPr>
              <a:t></a:t>
            </a:r>
            <a:r>
              <a:rPr lang="en-US" sz="1750" dirty="0">
                <a:sym typeface="Monotype Sorts" charset="2"/>
              </a:rPr>
              <a:t> </a:t>
            </a:r>
            <a:r>
              <a:rPr lang="en-US" sz="1750" i="1" dirty="0">
                <a:sym typeface="Monotype Sorts" charset="2"/>
              </a:rPr>
              <a:t>C</a:t>
            </a:r>
            <a:br>
              <a:rPr lang="en-US" sz="1750" i="1" dirty="0">
                <a:sym typeface="Monotype Sorts" charset="2"/>
              </a:rPr>
            </a:br>
            <a:r>
              <a:rPr lang="en-US" sz="1750" i="1" dirty="0">
                <a:sym typeface="Monotype Sorts" charset="2"/>
              </a:rPr>
              <a:t>	  A </a:t>
            </a:r>
            <a:r>
              <a:rPr lang="en-US" sz="1750" dirty="0">
                <a:sym typeface="Symbol" panose="05050102010706020507" pitchFamily="18" charset="2"/>
              </a:rPr>
              <a:t></a:t>
            </a:r>
            <a:r>
              <a:rPr lang="en-US" sz="1750" dirty="0">
                <a:sym typeface="Monotype Sorts" charset="2"/>
              </a:rPr>
              <a:t> </a:t>
            </a:r>
            <a:r>
              <a:rPr lang="en-US" sz="1750" i="1" dirty="0">
                <a:sym typeface="Monotype Sorts" charset="2"/>
              </a:rPr>
              <a:t>B</a:t>
            </a:r>
            <a:r>
              <a:rPr lang="en-US" sz="1750" dirty="0">
                <a:sym typeface="Monotype Sorts" charset="2"/>
              </a:rPr>
              <a:t/>
            </a:r>
            <a:br>
              <a:rPr lang="en-US" sz="1750" dirty="0">
                <a:sym typeface="Monotype Sorts" charset="2"/>
              </a:rPr>
            </a:br>
            <a:r>
              <a:rPr lang="en-US" sz="1750" dirty="0">
                <a:sym typeface="Monotype Sorts" charset="2"/>
              </a:rPr>
              <a:t>	</a:t>
            </a:r>
            <a:r>
              <a:rPr lang="en-US" sz="1750" i="1" dirty="0">
                <a:sym typeface="Monotype Sorts" charset="2"/>
              </a:rPr>
              <a:t>AB</a:t>
            </a:r>
            <a:r>
              <a:rPr lang="en-US" sz="1750" dirty="0">
                <a:sym typeface="Monotype Sorts" charset="2"/>
              </a:rPr>
              <a:t> </a:t>
            </a:r>
            <a:r>
              <a:rPr lang="en-US" sz="1750" dirty="0">
                <a:sym typeface="Symbol" panose="05050102010706020507" pitchFamily="18" charset="2"/>
              </a:rPr>
              <a:t></a:t>
            </a:r>
            <a:r>
              <a:rPr lang="en-US" sz="1750" dirty="0">
                <a:sym typeface="Monotype Sorts" charset="2"/>
              </a:rPr>
              <a:t> </a:t>
            </a:r>
            <a:r>
              <a:rPr lang="en-US" sz="1750" i="1" dirty="0">
                <a:sym typeface="Monotype Sorts" charset="2"/>
              </a:rPr>
              <a:t>C</a:t>
            </a:r>
            <a:r>
              <a:rPr lang="en-US" sz="1750" dirty="0">
                <a:sym typeface="Monotype Sorts" charset="2"/>
              </a:rPr>
              <a:t>}</a:t>
            </a:r>
          </a:p>
          <a:p>
            <a:pPr>
              <a:tabLst>
                <a:tab pos="513160" algn="l"/>
                <a:tab pos="2188369" algn="l"/>
              </a:tabLst>
            </a:pPr>
            <a:r>
              <a:rPr lang="en-US" sz="1750" dirty="0">
                <a:sym typeface="Monotype Sorts" charset="2"/>
              </a:rPr>
              <a:t>Combine </a:t>
            </a:r>
            <a:r>
              <a:rPr lang="en-US" sz="1750" i="1" dirty="0">
                <a:sym typeface="Monotype Sorts" charset="2"/>
              </a:rPr>
              <a:t>A </a:t>
            </a:r>
            <a:r>
              <a:rPr lang="en-US" sz="1750" dirty="0">
                <a:sym typeface="Symbol" panose="05050102010706020507" pitchFamily="18" charset="2"/>
              </a:rPr>
              <a:t></a:t>
            </a:r>
            <a:r>
              <a:rPr lang="en-US" sz="1750" dirty="0">
                <a:sym typeface="Monotype Sorts" charset="2"/>
              </a:rPr>
              <a:t> </a:t>
            </a:r>
            <a:r>
              <a:rPr lang="en-US" sz="1750" i="1" dirty="0">
                <a:sym typeface="Monotype Sorts" charset="2"/>
              </a:rPr>
              <a:t>BC </a:t>
            </a:r>
            <a:r>
              <a:rPr lang="en-US" sz="1750" dirty="0">
                <a:sym typeface="Monotype Sorts" charset="2"/>
              </a:rPr>
              <a:t>and </a:t>
            </a:r>
            <a:r>
              <a:rPr lang="en-US" sz="1750" i="1" dirty="0">
                <a:sym typeface="Monotype Sorts" charset="2"/>
              </a:rPr>
              <a:t>A </a:t>
            </a:r>
            <a:r>
              <a:rPr lang="en-US" sz="1750" dirty="0">
                <a:sym typeface="Symbol" panose="05050102010706020507" pitchFamily="18" charset="2"/>
              </a:rPr>
              <a:t></a:t>
            </a:r>
            <a:r>
              <a:rPr lang="en-US" sz="1750" dirty="0">
                <a:sym typeface="Monotype Sorts" charset="2"/>
              </a:rPr>
              <a:t> </a:t>
            </a:r>
            <a:r>
              <a:rPr lang="en-US" sz="1750" i="1" dirty="0">
                <a:sym typeface="Monotype Sorts" charset="2"/>
              </a:rPr>
              <a:t>B </a:t>
            </a:r>
            <a:r>
              <a:rPr lang="en-US" sz="1750" dirty="0">
                <a:sym typeface="Monotype Sorts" charset="2"/>
              </a:rPr>
              <a:t>into </a:t>
            </a:r>
            <a:r>
              <a:rPr lang="en-US" sz="1750" i="1" dirty="0">
                <a:sym typeface="Monotype Sorts" charset="2"/>
              </a:rPr>
              <a:t>A </a:t>
            </a:r>
            <a:r>
              <a:rPr lang="en-US" sz="1750" dirty="0">
                <a:sym typeface="Symbol" panose="05050102010706020507" pitchFamily="18" charset="2"/>
              </a:rPr>
              <a:t></a:t>
            </a:r>
            <a:r>
              <a:rPr lang="en-US" sz="1750" dirty="0">
                <a:sym typeface="Monotype Sorts" charset="2"/>
              </a:rPr>
              <a:t> </a:t>
            </a:r>
            <a:r>
              <a:rPr lang="en-US" sz="1750" i="1" dirty="0">
                <a:sym typeface="Monotype Sorts" charset="2"/>
              </a:rPr>
              <a:t>BC</a:t>
            </a:r>
          </a:p>
          <a:p>
            <a:pPr lvl="1">
              <a:tabLst>
                <a:tab pos="513160" algn="l"/>
                <a:tab pos="2188369" algn="l"/>
              </a:tabLst>
            </a:pPr>
            <a:r>
              <a:rPr lang="en-US" sz="1750" dirty="0">
                <a:sym typeface="Monotype Sorts" charset="2"/>
              </a:rPr>
              <a:t>Set is now </a:t>
            </a:r>
            <a:r>
              <a:rPr lang="en-US" sz="1750" i="1" dirty="0"/>
              <a:t>{A </a:t>
            </a:r>
            <a:r>
              <a:rPr lang="en-US" sz="1750" dirty="0">
                <a:sym typeface="Symbol" panose="05050102010706020507" pitchFamily="18" charset="2"/>
              </a:rPr>
              <a:t></a:t>
            </a:r>
            <a:r>
              <a:rPr lang="en-US" sz="1750" dirty="0">
                <a:sym typeface="Monotype Sorts" charset="2"/>
              </a:rPr>
              <a:t> </a:t>
            </a:r>
            <a:r>
              <a:rPr lang="en-US" sz="1750" i="1" dirty="0">
                <a:sym typeface="Monotype Sorts" charset="2"/>
              </a:rPr>
              <a:t>BC, B </a:t>
            </a:r>
            <a:r>
              <a:rPr lang="en-US" sz="1750" dirty="0">
                <a:sym typeface="Symbol" panose="05050102010706020507" pitchFamily="18" charset="2"/>
              </a:rPr>
              <a:t></a:t>
            </a:r>
            <a:r>
              <a:rPr lang="en-US" sz="1750" dirty="0">
                <a:sym typeface="Monotype Sorts" charset="2"/>
              </a:rPr>
              <a:t> </a:t>
            </a:r>
            <a:r>
              <a:rPr lang="en-US" sz="1750" i="1" dirty="0">
                <a:sym typeface="Monotype Sorts" charset="2"/>
              </a:rPr>
              <a:t>C, AB</a:t>
            </a:r>
            <a:r>
              <a:rPr lang="en-US" sz="1750" dirty="0">
                <a:sym typeface="Monotype Sorts" charset="2"/>
              </a:rPr>
              <a:t> </a:t>
            </a:r>
            <a:r>
              <a:rPr lang="en-US" sz="1750" dirty="0">
                <a:sym typeface="Symbol" panose="05050102010706020507" pitchFamily="18" charset="2"/>
              </a:rPr>
              <a:t></a:t>
            </a:r>
            <a:r>
              <a:rPr lang="en-US" sz="1750" dirty="0">
                <a:sym typeface="Monotype Sorts" charset="2"/>
              </a:rPr>
              <a:t> </a:t>
            </a:r>
            <a:r>
              <a:rPr lang="en-US" sz="1750" i="1" dirty="0">
                <a:sym typeface="Monotype Sorts" charset="2"/>
              </a:rPr>
              <a:t>C</a:t>
            </a:r>
            <a:r>
              <a:rPr lang="en-US" sz="1750" dirty="0">
                <a:sym typeface="Monotype Sorts" charset="2"/>
              </a:rPr>
              <a:t>}</a:t>
            </a:r>
          </a:p>
          <a:p>
            <a:pPr>
              <a:tabLst>
                <a:tab pos="513160" algn="l"/>
                <a:tab pos="2188369" algn="l"/>
              </a:tabLst>
            </a:pPr>
            <a:r>
              <a:rPr lang="en-US" sz="1750" i="1" dirty="0">
                <a:sym typeface="Monotype Sorts" charset="2"/>
              </a:rPr>
              <a:t>A</a:t>
            </a:r>
            <a:r>
              <a:rPr lang="en-US" sz="1750" dirty="0">
                <a:sym typeface="Monotype Sorts" charset="2"/>
              </a:rPr>
              <a:t> is extraneous in </a:t>
            </a:r>
            <a:r>
              <a:rPr lang="en-US" sz="1750" i="1" dirty="0">
                <a:sym typeface="Monotype Sorts" charset="2"/>
              </a:rPr>
              <a:t>AB</a:t>
            </a:r>
            <a:r>
              <a:rPr lang="en-US" sz="1750" dirty="0">
                <a:sym typeface="Monotype Sorts" charset="2"/>
              </a:rPr>
              <a:t> </a:t>
            </a:r>
            <a:r>
              <a:rPr lang="en-US" sz="1750" dirty="0">
                <a:sym typeface="Symbol" panose="05050102010706020507" pitchFamily="18" charset="2"/>
              </a:rPr>
              <a:t></a:t>
            </a:r>
            <a:r>
              <a:rPr lang="en-US" sz="1750" dirty="0">
                <a:sym typeface="Monotype Sorts" charset="2"/>
              </a:rPr>
              <a:t> </a:t>
            </a:r>
            <a:r>
              <a:rPr lang="en-US" sz="1750" i="1" dirty="0">
                <a:sym typeface="Monotype Sorts" charset="2"/>
              </a:rPr>
              <a:t>C</a:t>
            </a:r>
          </a:p>
          <a:p>
            <a:pPr lvl="1">
              <a:tabLst>
                <a:tab pos="513160" algn="l"/>
                <a:tab pos="2188369" algn="l"/>
              </a:tabLst>
            </a:pPr>
            <a:r>
              <a:rPr lang="en-US" sz="1750" dirty="0">
                <a:sym typeface="Monotype Sorts" charset="2"/>
              </a:rPr>
              <a:t>Check if the result of deleting A from  </a:t>
            </a:r>
            <a:r>
              <a:rPr lang="en-US" sz="1750" i="1" dirty="0">
                <a:sym typeface="Monotype Sorts" charset="2"/>
              </a:rPr>
              <a:t>AB</a:t>
            </a:r>
            <a:r>
              <a:rPr lang="en-US" sz="1750" dirty="0">
                <a:sym typeface="Monotype Sorts" charset="2"/>
              </a:rPr>
              <a:t> </a:t>
            </a:r>
            <a:r>
              <a:rPr lang="en-US" sz="1750" dirty="0">
                <a:sym typeface="Symbol" panose="05050102010706020507" pitchFamily="18" charset="2"/>
              </a:rPr>
              <a:t></a:t>
            </a:r>
            <a:r>
              <a:rPr lang="en-US" sz="1750" dirty="0">
                <a:sym typeface="Monotype Sorts" charset="2"/>
              </a:rPr>
              <a:t> </a:t>
            </a:r>
            <a:r>
              <a:rPr lang="en-US" sz="1750" i="1" dirty="0">
                <a:sym typeface="Monotype Sorts" charset="2"/>
              </a:rPr>
              <a:t>C  </a:t>
            </a:r>
            <a:r>
              <a:rPr lang="en-US" sz="1750" dirty="0">
                <a:sym typeface="Monotype Sorts" charset="2"/>
              </a:rPr>
              <a:t>is implied by the other dependencies</a:t>
            </a:r>
          </a:p>
          <a:p>
            <a:pPr lvl="2">
              <a:tabLst>
                <a:tab pos="513160" algn="l"/>
                <a:tab pos="2188369" algn="l"/>
              </a:tabLst>
            </a:pPr>
            <a:r>
              <a:rPr lang="en-US" sz="1750" dirty="0">
                <a:sym typeface="Monotype Sorts" charset="2"/>
              </a:rPr>
              <a:t>Yes: in fact,  </a:t>
            </a:r>
            <a:r>
              <a:rPr lang="en-US" sz="1750" i="1" dirty="0">
                <a:sym typeface="Monotype Sorts" charset="2"/>
              </a:rPr>
              <a:t>B</a:t>
            </a:r>
            <a:r>
              <a:rPr lang="en-US" sz="1750" dirty="0">
                <a:sym typeface="Monotype Sorts" charset="2"/>
              </a:rPr>
              <a:t> </a:t>
            </a:r>
            <a:r>
              <a:rPr lang="en-US" sz="1750" dirty="0">
                <a:sym typeface="Symbol" panose="05050102010706020507" pitchFamily="18" charset="2"/>
              </a:rPr>
              <a:t></a:t>
            </a:r>
            <a:r>
              <a:rPr lang="en-US" sz="1750" dirty="0">
                <a:sym typeface="Monotype Sorts" charset="2"/>
              </a:rPr>
              <a:t> </a:t>
            </a:r>
            <a:r>
              <a:rPr lang="en-US" sz="1750" i="1" dirty="0">
                <a:sym typeface="Monotype Sorts" charset="2"/>
              </a:rPr>
              <a:t>C </a:t>
            </a:r>
            <a:r>
              <a:rPr lang="en-US" sz="1750" dirty="0">
                <a:sym typeface="Monotype Sorts" charset="2"/>
              </a:rPr>
              <a:t>is already present!</a:t>
            </a:r>
          </a:p>
          <a:p>
            <a:pPr lvl="1">
              <a:tabLst>
                <a:tab pos="513160" algn="l"/>
                <a:tab pos="2188369" algn="l"/>
              </a:tabLst>
            </a:pPr>
            <a:r>
              <a:rPr lang="en-US" sz="1750" dirty="0">
                <a:sym typeface="Monotype Sorts" charset="2"/>
              </a:rPr>
              <a:t>Set is now </a:t>
            </a:r>
            <a:r>
              <a:rPr lang="en-US" sz="1750" i="1" dirty="0"/>
              <a:t>{A </a:t>
            </a:r>
            <a:r>
              <a:rPr lang="en-US" sz="1750" dirty="0">
                <a:sym typeface="Symbol" panose="05050102010706020507" pitchFamily="18" charset="2"/>
              </a:rPr>
              <a:t></a:t>
            </a:r>
            <a:r>
              <a:rPr lang="en-US" sz="1750" dirty="0">
                <a:sym typeface="Monotype Sorts" charset="2"/>
              </a:rPr>
              <a:t> </a:t>
            </a:r>
            <a:r>
              <a:rPr lang="en-US" sz="1750" i="1" dirty="0">
                <a:sym typeface="Monotype Sorts" charset="2"/>
              </a:rPr>
              <a:t>BC, B </a:t>
            </a:r>
            <a:r>
              <a:rPr lang="en-US" sz="1750" dirty="0">
                <a:sym typeface="Symbol" panose="05050102010706020507" pitchFamily="18" charset="2"/>
              </a:rPr>
              <a:t></a:t>
            </a:r>
            <a:r>
              <a:rPr lang="en-US" sz="1750" dirty="0">
                <a:sym typeface="Monotype Sorts" charset="2"/>
              </a:rPr>
              <a:t> </a:t>
            </a:r>
            <a:r>
              <a:rPr lang="en-US" sz="1750" i="1" dirty="0">
                <a:sym typeface="Monotype Sorts" charset="2"/>
              </a:rPr>
              <a:t>C</a:t>
            </a:r>
            <a:r>
              <a:rPr lang="en-US" sz="1750" dirty="0">
                <a:sym typeface="Monotype Sorts" charset="2"/>
              </a:rPr>
              <a:t>}</a:t>
            </a:r>
            <a:endParaRPr lang="en-US" sz="1750" i="1" dirty="0">
              <a:sym typeface="Monotype Sorts" charset="2"/>
            </a:endParaRPr>
          </a:p>
          <a:p>
            <a:pPr>
              <a:tabLst>
                <a:tab pos="513160" algn="l"/>
                <a:tab pos="2188369" algn="l"/>
              </a:tabLst>
            </a:pPr>
            <a:r>
              <a:rPr lang="en-US" sz="1750" i="1" dirty="0">
                <a:sym typeface="Monotype Sorts" charset="2"/>
              </a:rPr>
              <a:t>C</a:t>
            </a:r>
            <a:r>
              <a:rPr lang="en-US" sz="1750" dirty="0">
                <a:sym typeface="Monotype Sorts" charset="2"/>
              </a:rPr>
              <a:t> is extraneous in </a:t>
            </a:r>
            <a:r>
              <a:rPr lang="en-US" sz="1750" i="1" dirty="0">
                <a:sym typeface="Monotype Sorts" charset="2"/>
              </a:rPr>
              <a:t>A</a:t>
            </a:r>
            <a:r>
              <a:rPr lang="en-US" sz="1750" dirty="0">
                <a:sym typeface="Monotype Sorts" charset="2"/>
              </a:rPr>
              <a:t> </a:t>
            </a:r>
            <a:r>
              <a:rPr lang="en-US" sz="1750" dirty="0">
                <a:sym typeface="Symbol" panose="05050102010706020507" pitchFamily="18" charset="2"/>
              </a:rPr>
              <a:t></a:t>
            </a:r>
            <a:r>
              <a:rPr lang="en-US" sz="1750" dirty="0">
                <a:sym typeface="Monotype Sorts" charset="2"/>
              </a:rPr>
              <a:t> </a:t>
            </a:r>
            <a:r>
              <a:rPr lang="en-US" sz="1750" i="1" dirty="0">
                <a:sym typeface="Monotype Sorts" charset="2"/>
              </a:rPr>
              <a:t>BC</a:t>
            </a:r>
            <a:r>
              <a:rPr lang="en-US" sz="1750" dirty="0">
                <a:sym typeface="Monotype Sorts" charset="2"/>
              </a:rPr>
              <a:t> </a:t>
            </a:r>
          </a:p>
          <a:p>
            <a:pPr lvl="1">
              <a:tabLst>
                <a:tab pos="513160" algn="l"/>
                <a:tab pos="2188369" algn="l"/>
              </a:tabLst>
            </a:pPr>
            <a:r>
              <a:rPr lang="en-US" sz="1750" dirty="0">
                <a:sym typeface="Monotype Sorts" charset="2"/>
              </a:rPr>
              <a:t>Check if </a:t>
            </a:r>
            <a:r>
              <a:rPr lang="en-US" sz="1750" i="1" dirty="0">
                <a:sym typeface="Monotype Sorts" charset="2"/>
              </a:rPr>
              <a:t>A </a:t>
            </a:r>
            <a:r>
              <a:rPr lang="en-US" sz="1750" dirty="0">
                <a:sym typeface="Symbol" panose="05050102010706020507" pitchFamily="18" charset="2"/>
              </a:rPr>
              <a:t></a:t>
            </a:r>
            <a:r>
              <a:rPr lang="en-US" sz="1750" dirty="0">
                <a:sym typeface="Monotype Sorts" charset="2"/>
              </a:rPr>
              <a:t> </a:t>
            </a:r>
            <a:r>
              <a:rPr lang="en-US" sz="1750" i="1" dirty="0">
                <a:sym typeface="Monotype Sorts" charset="2"/>
              </a:rPr>
              <a:t>C</a:t>
            </a:r>
            <a:r>
              <a:rPr lang="en-US" sz="1750" dirty="0">
                <a:sym typeface="Monotype Sorts" charset="2"/>
              </a:rPr>
              <a:t> is logically implied by </a:t>
            </a:r>
            <a:r>
              <a:rPr lang="en-US" sz="1750" i="1" dirty="0">
                <a:sym typeface="Monotype Sorts" charset="2"/>
              </a:rPr>
              <a:t>A </a:t>
            </a:r>
            <a:r>
              <a:rPr lang="en-US" sz="1750" dirty="0">
                <a:sym typeface="Symbol" panose="05050102010706020507" pitchFamily="18" charset="2"/>
              </a:rPr>
              <a:t></a:t>
            </a:r>
            <a:r>
              <a:rPr lang="en-US" sz="1750" dirty="0">
                <a:sym typeface="Monotype Sorts" charset="2"/>
              </a:rPr>
              <a:t> </a:t>
            </a:r>
            <a:r>
              <a:rPr lang="en-US" sz="1750" i="1" dirty="0">
                <a:sym typeface="Monotype Sorts" charset="2"/>
              </a:rPr>
              <a:t>B </a:t>
            </a:r>
            <a:r>
              <a:rPr lang="en-US" sz="1750" dirty="0">
                <a:sym typeface="Monotype Sorts" charset="2"/>
              </a:rPr>
              <a:t>and the other dependencies</a:t>
            </a:r>
          </a:p>
          <a:p>
            <a:pPr lvl="2">
              <a:tabLst>
                <a:tab pos="513160" algn="l"/>
                <a:tab pos="2188369" algn="l"/>
              </a:tabLst>
            </a:pPr>
            <a:r>
              <a:rPr lang="en-US" sz="1750" dirty="0">
                <a:sym typeface="Monotype Sorts" charset="2"/>
              </a:rPr>
              <a:t>Yes</a:t>
            </a:r>
            <a:r>
              <a:rPr lang="en-US" sz="1750" i="1" dirty="0">
                <a:sym typeface="Monotype Sorts" charset="2"/>
              </a:rPr>
              <a:t>: </a:t>
            </a:r>
            <a:r>
              <a:rPr lang="en-US" sz="1750" dirty="0">
                <a:sym typeface="Monotype Sorts" charset="2"/>
              </a:rPr>
              <a:t>using transitivity on </a:t>
            </a:r>
            <a:r>
              <a:rPr lang="en-US" sz="1750" i="1" dirty="0">
                <a:sym typeface="Monotype Sorts" charset="2"/>
              </a:rPr>
              <a:t>A </a:t>
            </a:r>
            <a:r>
              <a:rPr lang="en-US" sz="1750" dirty="0">
                <a:sym typeface="Symbol" panose="05050102010706020507" pitchFamily="18" charset="2"/>
              </a:rPr>
              <a:t></a:t>
            </a:r>
            <a:r>
              <a:rPr lang="en-US" sz="1750" dirty="0">
                <a:sym typeface="Monotype Sorts" charset="2"/>
              </a:rPr>
              <a:t> </a:t>
            </a:r>
            <a:r>
              <a:rPr lang="en-US" sz="1750" i="1" dirty="0">
                <a:sym typeface="Monotype Sorts" charset="2"/>
              </a:rPr>
              <a:t>B  and B </a:t>
            </a:r>
            <a:r>
              <a:rPr lang="en-US" sz="1750" dirty="0">
                <a:sym typeface="Symbol" panose="05050102010706020507" pitchFamily="18" charset="2"/>
              </a:rPr>
              <a:t></a:t>
            </a:r>
            <a:r>
              <a:rPr lang="en-US" sz="1750" dirty="0">
                <a:sym typeface="Monotype Sorts" charset="2"/>
              </a:rPr>
              <a:t> C. </a:t>
            </a:r>
          </a:p>
          <a:p>
            <a:pPr lvl="3">
              <a:tabLst>
                <a:tab pos="513160" algn="l"/>
                <a:tab pos="2188369" algn="l"/>
              </a:tabLst>
            </a:pPr>
            <a:r>
              <a:rPr lang="en-US" sz="1750" dirty="0">
                <a:sym typeface="Monotype Sorts" charset="2"/>
              </a:rPr>
              <a:t>Can use attribute closure of </a:t>
            </a:r>
            <a:r>
              <a:rPr lang="en-US" sz="1750" i="1" dirty="0">
                <a:sym typeface="Monotype Sorts" charset="2"/>
              </a:rPr>
              <a:t>A</a:t>
            </a:r>
            <a:r>
              <a:rPr lang="en-US" sz="1750" dirty="0">
                <a:sym typeface="Monotype Sorts" charset="2"/>
              </a:rPr>
              <a:t> in more complex cases</a:t>
            </a:r>
          </a:p>
          <a:p>
            <a:pPr>
              <a:tabLst>
                <a:tab pos="513160" algn="l"/>
                <a:tab pos="2188369" algn="l"/>
              </a:tabLst>
            </a:pPr>
            <a:r>
              <a:rPr lang="en-US" sz="1750" dirty="0">
                <a:sym typeface="Monotype Sorts" charset="2"/>
              </a:rPr>
              <a:t>The canonical cover is: 	</a:t>
            </a:r>
            <a:r>
              <a:rPr lang="en-US" sz="1750" i="1" dirty="0">
                <a:sym typeface="Monotype Sorts" charset="2"/>
              </a:rPr>
              <a:t>A </a:t>
            </a:r>
            <a:r>
              <a:rPr lang="en-US" sz="1750" dirty="0">
                <a:sym typeface="Symbol" panose="05050102010706020507" pitchFamily="18" charset="2"/>
              </a:rPr>
              <a:t></a:t>
            </a:r>
            <a:r>
              <a:rPr lang="en-US" sz="1750" dirty="0">
                <a:sym typeface="Monotype Sorts" charset="2"/>
              </a:rPr>
              <a:t> </a:t>
            </a:r>
            <a:r>
              <a:rPr lang="en-US" sz="1750" i="1" dirty="0">
                <a:sym typeface="Monotype Sorts" charset="2"/>
              </a:rPr>
              <a:t>B</a:t>
            </a:r>
            <a:br>
              <a:rPr lang="en-US" sz="1750" i="1" dirty="0">
                <a:sym typeface="Monotype Sorts" charset="2"/>
              </a:rPr>
            </a:br>
            <a:r>
              <a:rPr lang="en-US" sz="1750" i="1" dirty="0">
                <a:sym typeface="Monotype Sorts" charset="2"/>
              </a:rPr>
              <a:t>		B </a:t>
            </a:r>
            <a:r>
              <a:rPr lang="en-US" sz="1750" dirty="0">
                <a:sym typeface="Symbol" panose="05050102010706020507" pitchFamily="18" charset="2"/>
              </a:rPr>
              <a:t></a:t>
            </a:r>
            <a:r>
              <a:rPr lang="en-US" sz="1750" dirty="0">
                <a:sym typeface="Monotype Sorts" charset="2"/>
              </a:rPr>
              <a:t> </a:t>
            </a:r>
            <a:r>
              <a:rPr lang="en-US" sz="1750" i="1" dirty="0">
                <a:sym typeface="Monotype Sorts" charset="2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96218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Lossless-join Decomposition</a:t>
            </a:r>
          </a:p>
        </p:txBody>
      </p:sp>
      <p:sp>
        <p:nvSpPr>
          <p:cNvPr id="72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0030" y="845820"/>
            <a:ext cx="8778240" cy="5669280"/>
          </a:xfrm>
        </p:spPr>
        <p:txBody>
          <a:bodyPr/>
          <a:lstStyle/>
          <a:p>
            <a:pPr>
              <a:tabLst>
                <a:tab pos="1719263" algn="l"/>
                <a:tab pos="2232422" algn="l"/>
              </a:tabLst>
            </a:pPr>
            <a:r>
              <a:rPr lang="en-US" dirty="0"/>
              <a:t>For the case of</a:t>
            </a:r>
            <a:r>
              <a:rPr lang="en-US" i="1" dirty="0"/>
              <a:t> R</a:t>
            </a:r>
            <a:r>
              <a:rPr lang="en-US" dirty="0"/>
              <a:t> = (</a:t>
            </a:r>
            <a:r>
              <a:rPr lang="en-US" i="1" dirty="0"/>
              <a:t>R</a:t>
            </a:r>
            <a:r>
              <a:rPr lang="en-US" baseline="-25000" dirty="0"/>
              <a:t>1</a:t>
            </a:r>
            <a:r>
              <a:rPr lang="en-US" i="1" dirty="0"/>
              <a:t>, R</a:t>
            </a:r>
            <a:r>
              <a:rPr lang="en-US" baseline="-25000" dirty="0"/>
              <a:t>2</a:t>
            </a:r>
            <a:r>
              <a:rPr lang="en-US" dirty="0"/>
              <a:t>)</a:t>
            </a:r>
            <a:r>
              <a:rPr lang="en-US" i="1" dirty="0"/>
              <a:t>,</a:t>
            </a:r>
            <a:r>
              <a:rPr lang="en-US" dirty="0"/>
              <a:t> we require that for all possible relations </a:t>
            </a:r>
            <a:r>
              <a:rPr lang="en-US" i="1" dirty="0"/>
              <a:t>r</a:t>
            </a:r>
            <a:r>
              <a:rPr lang="en-US" dirty="0"/>
              <a:t> on schema </a:t>
            </a:r>
            <a:r>
              <a:rPr lang="en-US" i="1" dirty="0"/>
              <a:t>R</a:t>
            </a:r>
          </a:p>
          <a:p>
            <a:pPr>
              <a:buNone/>
              <a:tabLst>
                <a:tab pos="1719263" algn="l"/>
                <a:tab pos="2232422" algn="l"/>
              </a:tabLst>
            </a:pPr>
            <a:r>
              <a:rPr lang="en-US" baseline="-25000" dirty="0"/>
              <a:t>		</a:t>
            </a:r>
            <a:r>
              <a:rPr lang="en-US" i="1" dirty="0"/>
              <a:t>r = </a:t>
            </a:r>
            <a:r>
              <a:rPr lang="en-US" dirty="0">
                <a:sym typeface="Symbol" panose="05050102010706020507" pitchFamily="18" charset="2"/>
              </a:rPr>
              <a:t></a:t>
            </a:r>
            <a:r>
              <a:rPr lang="en-US" i="1" baseline="-25000" dirty="0">
                <a:sym typeface="Symbol" panose="05050102010706020507" pitchFamily="18" charset="2"/>
              </a:rPr>
              <a:t>R1</a:t>
            </a:r>
            <a:r>
              <a:rPr lang="en-US" baseline="-25000" dirty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(</a:t>
            </a:r>
            <a:r>
              <a:rPr lang="en-US" i="1" dirty="0">
                <a:sym typeface="Symbol" panose="05050102010706020507" pitchFamily="18" charset="2"/>
              </a:rPr>
              <a:t>r </a:t>
            </a:r>
            <a:r>
              <a:rPr lang="en-US" dirty="0">
                <a:sym typeface="Symbol" panose="05050102010706020507" pitchFamily="18" charset="2"/>
              </a:rPr>
              <a:t>)    </a:t>
            </a:r>
            <a:r>
              <a:rPr lang="en-US" i="1" baseline="-25000" dirty="0">
                <a:sym typeface="Symbol" panose="05050102010706020507" pitchFamily="18" charset="2"/>
              </a:rPr>
              <a:t>R2</a:t>
            </a:r>
            <a:r>
              <a:rPr lang="en-US" baseline="-25000" dirty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(</a:t>
            </a:r>
            <a:r>
              <a:rPr lang="en-US" i="1" dirty="0">
                <a:sym typeface="Symbol" panose="05050102010706020507" pitchFamily="18" charset="2"/>
              </a:rPr>
              <a:t>r </a:t>
            </a:r>
            <a:r>
              <a:rPr lang="en-US" dirty="0">
                <a:sym typeface="Symbol" panose="05050102010706020507" pitchFamily="18" charset="2"/>
              </a:rPr>
              <a:t>) </a:t>
            </a:r>
          </a:p>
          <a:p>
            <a:pPr>
              <a:tabLst>
                <a:tab pos="1719263" algn="l"/>
                <a:tab pos="2232422" algn="l"/>
              </a:tabLst>
            </a:pPr>
            <a:r>
              <a:rPr lang="en-US" dirty="0"/>
              <a:t>A decomposition of </a:t>
            </a:r>
            <a:r>
              <a:rPr lang="en-US" i="1" dirty="0"/>
              <a:t>R</a:t>
            </a:r>
            <a:r>
              <a:rPr lang="en-US" dirty="0"/>
              <a:t> into </a:t>
            </a:r>
            <a:r>
              <a:rPr kumimoji="0" lang="en-US" i="1" dirty="0"/>
              <a:t>R</a:t>
            </a:r>
            <a:r>
              <a:rPr kumimoji="0" lang="en-US" baseline="-25000" dirty="0"/>
              <a:t>1</a:t>
            </a:r>
            <a:r>
              <a:rPr kumimoji="0" lang="en-US" dirty="0"/>
              <a:t> and </a:t>
            </a:r>
            <a:r>
              <a:rPr kumimoji="0" lang="en-US" i="1" dirty="0"/>
              <a:t>R</a:t>
            </a:r>
            <a:r>
              <a:rPr kumimoji="0" lang="en-US" baseline="-25000" dirty="0"/>
              <a:t>2</a:t>
            </a:r>
            <a:r>
              <a:rPr kumimoji="0" lang="en-US" dirty="0"/>
              <a:t> is lossless join if at</a:t>
            </a:r>
            <a:r>
              <a:rPr lang="en-US" dirty="0"/>
              <a:t> least one of the following dependencies is in </a:t>
            </a:r>
            <a:r>
              <a:rPr lang="en-US" i="1" dirty="0"/>
              <a:t>F</a:t>
            </a:r>
            <a:r>
              <a:rPr lang="en-US" baseline="30000" dirty="0"/>
              <a:t>+</a:t>
            </a:r>
            <a:r>
              <a:rPr lang="en-US" dirty="0"/>
              <a:t>:</a:t>
            </a:r>
          </a:p>
          <a:p>
            <a:pPr lvl="1">
              <a:tabLst>
                <a:tab pos="1719263" algn="l"/>
                <a:tab pos="2232422" algn="l"/>
              </a:tabLst>
            </a:pPr>
            <a:r>
              <a:rPr lang="en-US" i="1" dirty="0"/>
              <a:t>R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 </a:t>
            </a:r>
            <a:r>
              <a:rPr lang="en-US" i="1" dirty="0"/>
              <a:t>R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/>
              <a:t>R</a:t>
            </a:r>
            <a:r>
              <a:rPr lang="en-US" baseline="-25000" dirty="0"/>
              <a:t>1</a:t>
            </a:r>
          </a:p>
          <a:p>
            <a:pPr lvl="1">
              <a:tabLst>
                <a:tab pos="1719263" algn="l"/>
                <a:tab pos="2232422" algn="l"/>
              </a:tabLst>
            </a:pPr>
            <a:r>
              <a:rPr lang="en-US" i="1" dirty="0"/>
              <a:t>R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 </a:t>
            </a:r>
            <a:r>
              <a:rPr lang="en-US" i="1" dirty="0"/>
              <a:t>R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/>
              <a:t>R</a:t>
            </a:r>
            <a:r>
              <a:rPr lang="en-US" baseline="-25000" dirty="0"/>
              <a:t>2</a:t>
            </a:r>
            <a:endParaRPr lang="en-US" dirty="0"/>
          </a:p>
          <a:p>
            <a:pPr>
              <a:tabLst>
                <a:tab pos="1719263" algn="l"/>
                <a:tab pos="2232422" algn="l"/>
              </a:tabLst>
            </a:pPr>
            <a:r>
              <a:rPr lang="en-US" dirty="0">
                <a:sym typeface="Symbol" panose="05050102010706020507" pitchFamily="18" charset="2"/>
              </a:rPr>
              <a:t>The above functional dependencies are a sufficient condition for lossless join decomposition; the dependencies are a necessary condition only if all constraints are functional dependencies</a:t>
            </a:r>
          </a:p>
        </p:txBody>
      </p:sp>
      <p:sp>
        <p:nvSpPr>
          <p:cNvPr id="723972" name="Freeform 4"/>
          <p:cNvSpPr>
            <a:spLocks/>
          </p:cNvSpPr>
          <p:nvPr/>
        </p:nvSpPr>
        <p:spPr bwMode="auto">
          <a:xfrm>
            <a:off x="3310274" y="1763428"/>
            <a:ext cx="107156" cy="107156"/>
          </a:xfrm>
          <a:custGeom>
            <a:avLst/>
            <a:gdLst>
              <a:gd name="T0" fmla="*/ 0 w 182"/>
              <a:gd name="T1" fmla="*/ 0 h 182"/>
              <a:gd name="T2" fmla="*/ 0 w 182"/>
              <a:gd name="T3" fmla="*/ 182 h 182"/>
              <a:gd name="T4" fmla="*/ 182 w 182"/>
              <a:gd name="T5" fmla="*/ 0 h 182"/>
              <a:gd name="T6" fmla="*/ 182 w 182"/>
              <a:gd name="T7" fmla="*/ 182 h 182"/>
              <a:gd name="T8" fmla="*/ 0 w 182"/>
              <a:gd name="T9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" h="182">
                <a:moveTo>
                  <a:pt x="0" y="0"/>
                </a:moveTo>
                <a:lnTo>
                  <a:pt x="0" y="182"/>
                </a:lnTo>
                <a:lnTo>
                  <a:pt x="182" y="0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42892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72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040" y="971550"/>
            <a:ext cx="8606790" cy="5314950"/>
          </a:xfrm>
        </p:spPr>
        <p:txBody>
          <a:bodyPr/>
          <a:lstStyle/>
          <a:p>
            <a:pPr>
              <a:tabLst>
                <a:tab pos="1540669" algn="l"/>
              </a:tabLst>
            </a:pPr>
            <a:r>
              <a:rPr lang="en-US" i="1" dirty="0"/>
              <a:t>R = (A, B, C)</a:t>
            </a:r>
            <a:br>
              <a:rPr lang="en-US" i="1" dirty="0"/>
            </a:br>
            <a:r>
              <a:rPr lang="en-US" i="1" dirty="0"/>
              <a:t>F = {A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B, B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C)</a:t>
            </a:r>
          </a:p>
          <a:p>
            <a:pPr lvl="1">
              <a:tabLst>
                <a:tab pos="1540669" algn="l"/>
              </a:tabLst>
            </a:pPr>
            <a:r>
              <a:rPr lang="en-US" dirty="0">
                <a:sym typeface="Monotype Sorts" charset="2"/>
              </a:rPr>
              <a:t>Can be decomposed in two different ways</a:t>
            </a:r>
          </a:p>
          <a:p>
            <a:pPr>
              <a:tabLst>
                <a:tab pos="1540669" algn="l"/>
              </a:tabLst>
            </a:pPr>
            <a:r>
              <a:rPr lang="en-US" i="1" dirty="0">
                <a:sym typeface="Monotype Sorts" charset="2"/>
              </a:rPr>
              <a:t>R</a:t>
            </a:r>
            <a:r>
              <a:rPr lang="en-US" baseline="-25000" dirty="0">
                <a:sym typeface="Monotype Sorts" charset="2"/>
              </a:rPr>
              <a:t>1</a:t>
            </a:r>
            <a:r>
              <a:rPr lang="en-US" i="1" dirty="0">
                <a:sym typeface="Monotype Sorts" charset="2"/>
              </a:rPr>
              <a:t> = (A, B),   R</a:t>
            </a:r>
            <a:r>
              <a:rPr lang="en-US" baseline="-25000" dirty="0">
                <a:sym typeface="Monotype Sorts" charset="2"/>
              </a:rPr>
              <a:t>2</a:t>
            </a:r>
            <a:r>
              <a:rPr lang="en-US" i="1" dirty="0">
                <a:sym typeface="Monotype Sorts" charset="2"/>
              </a:rPr>
              <a:t> = (B, C)</a:t>
            </a:r>
          </a:p>
          <a:p>
            <a:pPr lvl="1">
              <a:tabLst>
                <a:tab pos="1540669" algn="l"/>
              </a:tabLst>
            </a:pPr>
            <a:r>
              <a:rPr lang="en-US" dirty="0">
                <a:sym typeface="Monotype Sorts" charset="2"/>
              </a:rPr>
              <a:t>Lossless-join decomposition:</a:t>
            </a:r>
          </a:p>
          <a:p>
            <a:pPr lvl="1">
              <a:buNone/>
              <a:tabLst>
                <a:tab pos="1540669" algn="l"/>
              </a:tabLst>
            </a:pPr>
            <a:r>
              <a:rPr lang="en-US" dirty="0">
                <a:sym typeface="Monotype Sorts" charset="2"/>
              </a:rPr>
              <a:t>		 </a:t>
            </a:r>
            <a:r>
              <a:rPr lang="en-US" i="1" dirty="0">
                <a:sym typeface="Monotype Sorts" charset="2"/>
              </a:rPr>
              <a:t>R</a:t>
            </a:r>
            <a:r>
              <a:rPr lang="en-US" baseline="-25000" dirty="0">
                <a:sym typeface="Monotype Sorts" charset="2"/>
              </a:rPr>
              <a:t>1  </a:t>
            </a:r>
            <a:r>
              <a:rPr lang="en-US" dirty="0">
                <a:sym typeface="Symbol" panose="05050102010706020507" pitchFamily="18" charset="2"/>
              </a:rPr>
              <a:t> </a:t>
            </a:r>
            <a:r>
              <a:rPr lang="en-US" i="1" dirty="0">
                <a:sym typeface="Monotype Sorts" charset="2"/>
              </a:rPr>
              <a:t>R</a:t>
            </a:r>
            <a:r>
              <a:rPr lang="en-US" baseline="-25000" dirty="0">
                <a:sym typeface="Monotype Sorts" charset="2"/>
              </a:rPr>
              <a:t>2</a:t>
            </a:r>
            <a:r>
              <a:rPr lang="en-US" i="1" dirty="0">
                <a:sym typeface="Monotype Sorts" charset="2"/>
              </a:rPr>
              <a:t> = </a:t>
            </a:r>
            <a:r>
              <a:rPr lang="en-US" dirty="0">
                <a:sym typeface="Monotype Sorts" charset="2"/>
              </a:rPr>
              <a:t>{</a:t>
            </a:r>
            <a:r>
              <a:rPr lang="en-US" i="1" dirty="0">
                <a:sym typeface="Monotype Sorts" charset="2"/>
              </a:rPr>
              <a:t>B</a:t>
            </a:r>
            <a:r>
              <a:rPr lang="en-US" dirty="0">
                <a:sym typeface="Monotype Sorts" charset="2"/>
              </a:rPr>
              <a:t>}</a:t>
            </a:r>
            <a:r>
              <a:rPr lang="en-US" i="1" dirty="0">
                <a:sym typeface="Monotype Sorts" charset="2"/>
              </a:rPr>
              <a:t> </a:t>
            </a:r>
            <a:r>
              <a:rPr lang="en-US" dirty="0">
                <a:sym typeface="Monotype Sorts" charset="2"/>
              </a:rPr>
              <a:t>and </a:t>
            </a:r>
            <a:r>
              <a:rPr lang="en-US" i="1" dirty="0">
                <a:sym typeface="Monotype Sorts" charset="2"/>
              </a:rPr>
              <a:t>B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BC</a:t>
            </a:r>
          </a:p>
          <a:p>
            <a:pPr lvl="1">
              <a:tabLst>
                <a:tab pos="1540669" algn="l"/>
              </a:tabLst>
            </a:pPr>
            <a:r>
              <a:rPr lang="en-US" dirty="0">
                <a:sym typeface="Monotype Sorts" charset="2"/>
              </a:rPr>
              <a:t>Dependency preserving</a:t>
            </a:r>
          </a:p>
          <a:p>
            <a:pPr>
              <a:tabLst>
                <a:tab pos="1540669" algn="l"/>
              </a:tabLst>
            </a:pPr>
            <a:r>
              <a:rPr lang="en-US" i="1" dirty="0">
                <a:sym typeface="Monotype Sorts" charset="2"/>
              </a:rPr>
              <a:t>R</a:t>
            </a:r>
            <a:r>
              <a:rPr lang="en-US" i="1" baseline="-25000" dirty="0">
                <a:sym typeface="Monotype Sorts" charset="2"/>
              </a:rPr>
              <a:t>1 </a:t>
            </a:r>
            <a:r>
              <a:rPr lang="en-US" i="1" dirty="0">
                <a:sym typeface="Monotype Sorts" charset="2"/>
              </a:rPr>
              <a:t>= (A, B),   R</a:t>
            </a:r>
            <a:r>
              <a:rPr lang="en-US" baseline="-25000" dirty="0">
                <a:sym typeface="Monotype Sorts" charset="2"/>
              </a:rPr>
              <a:t>2</a:t>
            </a:r>
            <a:r>
              <a:rPr lang="en-US" i="1" dirty="0">
                <a:sym typeface="Monotype Sorts" charset="2"/>
              </a:rPr>
              <a:t> = (A, C)</a:t>
            </a:r>
          </a:p>
          <a:p>
            <a:pPr lvl="1">
              <a:tabLst>
                <a:tab pos="1540669" algn="l"/>
              </a:tabLst>
            </a:pPr>
            <a:r>
              <a:rPr lang="en-US" dirty="0">
                <a:sym typeface="Monotype Sorts" charset="2"/>
              </a:rPr>
              <a:t>Lossless-join decomposition:</a:t>
            </a:r>
          </a:p>
          <a:p>
            <a:pPr lvl="1">
              <a:buNone/>
              <a:tabLst>
                <a:tab pos="1540669" algn="l"/>
              </a:tabLst>
            </a:pPr>
            <a:r>
              <a:rPr lang="en-US" dirty="0">
                <a:sym typeface="Monotype Sorts" charset="2"/>
              </a:rPr>
              <a:t>		 </a:t>
            </a:r>
            <a:r>
              <a:rPr lang="en-US" i="1" dirty="0">
                <a:sym typeface="Monotype Sorts" charset="2"/>
              </a:rPr>
              <a:t>R</a:t>
            </a:r>
            <a:r>
              <a:rPr lang="en-US" baseline="-25000" dirty="0">
                <a:sym typeface="Monotype Sorts" charset="2"/>
              </a:rPr>
              <a:t>1  </a:t>
            </a:r>
            <a:r>
              <a:rPr lang="en-US" dirty="0">
                <a:sym typeface="Symbol" panose="05050102010706020507" pitchFamily="18" charset="2"/>
              </a:rPr>
              <a:t> </a:t>
            </a:r>
            <a:r>
              <a:rPr lang="en-US" i="1" dirty="0">
                <a:sym typeface="Monotype Sorts" charset="2"/>
              </a:rPr>
              <a:t>R</a:t>
            </a:r>
            <a:r>
              <a:rPr lang="en-US" baseline="-25000" dirty="0">
                <a:sym typeface="Monotype Sorts" charset="2"/>
              </a:rPr>
              <a:t>2</a:t>
            </a:r>
            <a:r>
              <a:rPr lang="en-US" i="1" dirty="0">
                <a:sym typeface="Monotype Sorts" charset="2"/>
              </a:rPr>
              <a:t> =</a:t>
            </a:r>
            <a:r>
              <a:rPr lang="en-US" dirty="0">
                <a:sym typeface="Monotype Sorts" charset="2"/>
              </a:rPr>
              <a:t> {</a:t>
            </a:r>
            <a:r>
              <a:rPr lang="en-US" i="1" dirty="0">
                <a:sym typeface="Monotype Sorts" charset="2"/>
              </a:rPr>
              <a:t>A</a:t>
            </a:r>
            <a:r>
              <a:rPr lang="en-US" dirty="0">
                <a:sym typeface="Monotype Sorts" charset="2"/>
              </a:rPr>
              <a:t>}</a:t>
            </a:r>
            <a:r>
              <a:rPr lang="en-US" i="1" dirty="0">
                <a:sym typeface="Monotype Sorts" charset="2"/>
              </a:rPr>
              <a:t> </a:t>
            </a:r>
            <a:r>
              <a:rPr lang="en-US" dirty="0">
                <a:sym typeface="Monotype Sorts" charset="2"/>
              </a:rPr>
              <a:t>and </a:t>
            </a:r>
            <a:r>
              <a:rPr lang="en-US" i="1" dirty="0">
                <a:sym typeface="Monotype Sorts" charset="2"/>
              </a:rPr>
              <a:t>A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A</a:t>
            </a:r>
            <a:r>
              <a:rPr lang="en-US" i="1" dirty="0">
                <a:sym typeface="Monotype Sorts" charset="2"/>
              </a:rPr>
              <a:t>B</a:t>
            </a:r>
          </a:p>
          <a:p>
            <a:pPr lvl="1">
              <a:tabLst>
                <a:tab pos="1540669" algn="l"/>
              </a:tabLst>
            </a:pPr>
            <a:r>
              <a:rPr lang="en-US" dirty="0">
                <a:sym typeface="Monotype Sorts" charset="2"/>
              </a:rPr>
              <a:t>Not dependency preserving </a:t>
            </a:r>
            <a:br>
              <a:rPr lang="en-US" dirty="0">
                <a:sym typeface="Monotype Sorts" charset="2"/>
              </a:rPr>
            </a:br>
            <a:r>
              <a:rPr lang="en-US" dirty="0">
                <a:sym typeface="Monotype Sorts" charset="2"/>
              </a:rPr>
              <a:t>(cannot check </a:t>
            </a:r>
            <a:r>
              <a:rPr lang="en-US" i="1" dirty="0">
                <a:sym typeface="Monotype Sorts" charset="2"/>
              </a:rPr>
              <a:t>B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C </a:t>
            </a:r>
            <a:r>
              <a:rPr lang="en-US" dirty="0">
                <a:sym typeface="Monotype Sorts" charset="2"/>
              </a:rPr>
              <a:t>without computing </a:t>
            </a:r>
            <a:r>
              <a:rPr lang="en-US" i="1" dirty="0">
                <a:sym typeface="Monotype Sorts" charset="2"/>
              </a:rPr>
              <a:t>R</a:t>
            </a:r>
            <a:r>
              <a:rPr lang="en-US" i="1" baseline="-25000" dirty="0">
                <a:sym typeface="Monotype Sorts" charset="2"/>
              </a:rPr>
              <a:t>1 </a:t>
            </a:r>
            <a:r>
              <a:rPr lang="en-US" dirty="0">
                <a:sym typeface="Monotype Sorts" charset="2"/>
              </a:rPr>
              <a:t>    </a:t>
            </a:r>
            <a:r>
              <a:rPr lang="en-US" i="1" dirty="0">
                <a:sym typeface="Monotype Sorts" charset="2"/>
              </a:rPr>
              <a:t>R</a:t>
            </a:r>
            <a:r>
              <a:rPr lang="en-US" baseline="-25000" dirty="0">
                <a:sym typeface="Monotype Sorts" charset="2"/>
              </a:rPr>
              <a:t>2</a:t>
            </a:r>
            <a:r>
              <a:rPr lang="en-US" dirty="0">
                <a:sym typeface="Monotype Sorts" charset="2"/>
              </a:rPr>
              <a:t>)</a:t>
            </a:r>
          </a:p>
        </p:txBody>
      </p:sp>
      <p:pic>
        <p:nvPicPr>
          <p:cNvPr id="7260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553" y="5427206"/>
            <a:ext cx="176213" cy="17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01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6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019" grpId="0" build="p" autoUpdateAnimBg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778080" y="194311"/>
            <a:ext cx="5994797" cy="502920"/>
          </a:xfrm>
        </p:spPr>
        <p:txBody>
          <a:bodyPr/>
          <a:lstStyle/>
          <a:p>
            <a:r>
              <a:rPr lang="en-US" dirty="0"/>
              <a:t>Dependency Preservation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4340" y="1347789"/>
            <a:ext cx="8126730" cy="4721541"/>
          </a:xfrm>
        </p:spPr>
        <p:txBody>
          <a:bodyPr/>
          <a:lstStyle/>
          <a:p>
            <a:r>
              <a:rPr lang="en-US" dirty="0"/>
              <a:t> Let </a:t>
            </a:r>
            <a:r>
              <a:rPr lang="en-US" i="1" dirty="0"/>
              <a:t>F</a:t>
            </a:r>
            <a:r>
              <a:rPr lang="en-US" i="1" baseline="-25000" dirty="0"/>
              <a:t>i</a:t>
            </a:r>
            <a:r>
              <a:rPr lang="en-US" i="1" dirty="0"/>
              <a:t> </a:t>
            </a:r>
            <a:r>
              <a:rPr lang="en-US" dirty="0"/>
              <a:t>be the set of dependencies </a:t>
            </a:r>
            <a:r>
              <a:rPr lang="en-US" i="1" dirty="0"/>
              <a:t>F </a:t>
            </a:r>
            <a:r>
              <a:rPr lang="en-US" i="1" baseline="30000" dirty="0"/>
              <a:t>+</a:t>
            </a:r>
            <a:r>
              <a:rPr lang="en-US" dirty="0"/>
              <a:t> that include only attributes in </a:t>
            </a:r>
            <a:r>
              <a:rPr lang="en-US" i="1" dirty="0" err="1"/>
              <a:t>R</a:t>
            </a:r>
            <a:r>
              <a:rPr lang="en-US" i="1" baseline="-25000" dirty="0" err="1"/>
              <a:t>i</a:t>
            </a:r>
            <a:r>
              <a:rPr lang="en-US" i="1" dirty="0"/>
              <a:t>. </a:t>
            </a:r>
          </a:p>
          <a:p>
            <a:pPr lvl="2"/>
            <a:r>
              <a:rPr lang="en-US" dirty="0"/>
              <a:t> A  decomposition is </a:t>
            </a:r>
            <a:r>
              <a:rPr lang="en-US" b="1" dirty="0">
                <a:solidFill>
                  <a:srgbClr val="000099"/>
                </a:solidFill>
              </a:rPr>
              <a:t>dependency preserving</a:t>
            </a:r>
            <a:r>
              <a:rPr lang="en-US" dirty="0"/>
              <a:t>,  if</a:t>
            </a:r>
          </a:p>
          <a:p>
            <a:pPr lvl="2">
              <a:buFont typeface="Webdings" panose="05030102010509060703" pitchFamily="18" charset="2"/>
              <a:buNone/>
            </a:pPr>
            <a:r>
              <a:rPr lang="en-US" dirty="0"/>
              <a:t>         (</a:t>
            </a:r>
            <a:r>
              <a:rPr lang="en-US" i="1" dirty="0"/>
              <a:t>F</a:t>
            </a:r>
            <a:r>
              <a:rPr lang="en-US" baseline="-25000" dirty="0"/>
              <a:t>1</a:t>
            </a:r>
            <a:r>
              <a:rPr lang="en-US" i="1" dirty="0"/>
              <a:t> </a:t>
            </a:r>
            <a:r>
              <a:rPr lang="en-US" dirty="0">
                <a:sym typeface="Symbol" panose="05050102010706020507" pitchFamily="18" charset="2"/>
              </a:rPr>
              <a:t></a:t>
            </a:r>
            <a:r>
              <a:rPr lang="en-US" i="1" dirty="0">
                <a:sym typeface="Symbol" panose="05050102010706020507" pitchFamily="18" charset="2"/>
              </a:rPr>
              <a:t> F</a:t>
            </a:r>
            <a:r>
              <a:rPr lang="en-US" baseline="-25000" dirty="0">
                <a:sym typeface="Symbol" panose="05050102010706020507" pitchFamily="18" charset="2"/>
              </a:rPr>
              <a:t>2 </a:t>
            </a:r>
            <a:r>
              <a:rPr lang="en-US" dirty="0">
                <a:sym typeface="Symbol" panose="05050102010706020507" pitchFamily="18" charset="2"/>
              </a:rPr>
              <a:t></a:t>
            </a:r>
            <a:r>
              <a:rPr lang="en-US" i="1" dirty="0">
                <a:sym typeface="Symbol" panose="05050102010706020507" pitchFamily="18" charset="2"/>
              </a:rPr>
              <a:t> …</a:t>
            </a:r>
            <a:r>
              <a:rPr lang="en-US" dirty="0">
                <a:sym typeface="Symbol" panose="05050102010706020507" pitchFamily="18" charset="2"/>
              </a:rPr>
              <a:t> </a:t>
            </a:r>
            <a:r>
              <a:rPr lang="en-US" i="1" dirty="0">
                <a:sym typeface="Symbol" panose="05050102010706020507" pitchFamily="18" charset="2"/>
              </a:rPr>
              <a:t> </a:t>
            </a:r>
            <a:r>
              <a:rPr lang="en-US" i="1" dirty="0" err="1">
                <a:sym typeface="Symbol" panose="05050102010706020507" pitchFamily="18" charset="2"/>
              </a:rPr>
              <a:t>F</a:t>
            </a:r>
            <a:r>
              <a:rPr lang="en-US" baseline="-25000" dirty="0" err="1">
                <a:sym typeface="Symbol" panose="05050102010706020507" pitchFamily="18" charset="2"/>
              </a:rPr>
              <a:t>n</a:t>
            </a:r>
            <a:r>
              <a:rPr lang="en-US" baseline="-25000" dirty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)</a:t>
            </a:r>
            <a:r>
              <a:rPr lang="en-US" baseline="30000" dirty="0">
                <a:sym typeface="Symbol" panose="05050102010706020507" pitchFamily="18" charset="2"/>
              </a:rPr>
              <a:t>+</a:t>
            </a:r>
            <a:r>
              <a:rPr lang="en-US" dirty="0">
                <a:sym typeface="Symbol" panose="05050102010706020507" pitchFamily="18" charset="2"/>
              </a:rPr>
              <a:t> = </a:t>
            </a:r>
            <a:r>
              <a:rPr lang="en-US" i="1" dirty="0">
                <a:sym typeface="Symbol" panose="05050102010706020507" pitchFamily="18" charset="2"/>
              </a:rPr>
              <a:t>F </a:t>
            </a:r>
            <a:r>
              <a:rPr lang="en-US" i="1" baseline="30000" dirty="0">
                <a:sym typeface="Symbol" panose="05050102010706020507" pitchFamily="18" charset="2"/>
              </a:rPr>
              <a:t>+</a:t>
            </a:r>
          </a:p>
          <a:p>
            <a:pPr lvl="2"/>
            <a:r>
              <a:rPr lang="en-US" dirty="0"/>
              <a:t>If it is not, then checking updates for violation of functional dependencies may require computing joins, which is expensive.</a:t>
            </a:r>
          </a:p>
        </p:txBody>
      </p:sp>
    </p:spTree>
    <p:extLst>
      <p:ext uri="{BB962C8B-B14F-4D97-AF65-F5344CB8AC3E}">
        <p14:creationId xmlns:p14="http://schemas.microsoft.com/office/powerpoint/2010/main" val="22749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31212" y="137160"/>
            <a:ext cx="7212687" cy="651510"/>
          </a:xfrm>
        </p:spPr>
        <p:txBody>
          <a:bodyPr/>
          <a:lstStyle/>
          <a:p>
            <a:r>
              <a:rPr lang="en-US" dirty="0"/>
              <a:t>Testing for Dependency Preservation</a:t>
            </a:r>
          </a:p>
        </p:txBody>
      </p:sp>
      <p:sp>
        <p:nvSpPr>
          <p:cNvPr id="7301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54330" y="902970"/>
            <a:ext cx="8458200" cy="5154930"/>
          </a:xfrm>
        </p:spPr>
        <p:txBody>
          <a:bodyPr/>
          <a:lstStyle/>
          <a:p>
            <a:r>
              <a:rPr lang="en-US" dirty="0">
                <a:sym typeface="Symbol" panose="05050102010706020507" pitchFamily="18" charset="2"/>
              </a:rPr>
              <a:t>To check if a dependency    is preserved in a decomposition of </a:t>
            </a:r>
            <a:r>
              <a:rPr lang="en-US" i="1" dirty="0">
                <a:sym typeface="Symbol" panose="05050102010706020507" pitchFamily="18" charset="2"/>
              </a:rPr>
              <a:t>R</a:t>
            </a:r>
            <a:r>
              <a:rPr lang="en-US" dirty="0">
                <a:sym typeface="Symbol" panose="05050102010706020507" pitchFamily="18" charset="2"/>
              </a:rPr>
              <a:t> into </a:t>
            </a:r>
            <a:r>
              <a:rPr lang="en-US" i="1" dirty="0">
                <a:sym typeface="Symbol" panose="05050102010706020507" pitchFamily="18" charset="2"/>
              </a:rPr>
              <a:t>R</a:t>
            </a:r>
            <a:r>
              <a:rPr lang="en-US" baseline="-25000" dirty="0">
                <a:sym typeface="Symbol" panose="05050102010706020507" pitchFamily="18" charset="2"/>
              </a:rPr>
              <a:t>1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i="1" dirty="0">
                <a:sym typeface="Symbol" panose="05050102010706020507" pitchFamily="18" charset="2"/>
              </a:rPr>
              <a:t>R</a:t>
            </a:r>
            <a:r>
              <a:rPr lang="en-US" baseline="-25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, …, </a:t>
            </a:r>
            <a:r>
              <a:rPr lang="en-US" i="1" dirty="0">
                <a:sym typeface="Symbol" panose="05050102010706020507" pitchFamily="18" charset="2"/>
              </a:rPr>
              <a:t>R</a:t>
            </a:r>
            <a:r>
              <a:rPr lang="en-US" baseline="-25000" dirty="0">
                <a:sym typeface="Symbol" panose="05050102010706020507" pitchFamily="18" charset="2"/>
              </a:rPr>
              <a:t>n</a:t>
            </a:r>
            <a:r>
              <a:rPr lang="en-US" dirty="0">
                <a:sym typeface="Symbol" panose="05050102010706020507" pitchFamily="18" charset="2"/>
              </a:rPr>
              <a:t> we apply the following test (with attribute closure done with respect to </a:t>
            </a:r>
            <a:r>
              <a:rPr lang="en-US" i="1" dirty="0">
                <a:sym typeface="Symbol" panose="05050102010706020507" pitchFamily="18" charset="2"/>
              </a:rPr>
              <a:t>F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lvl="1"/>
            <a:r>
              <a:rPr lang="en-US" i="1" dirty="0"/>
              <a:t>result </a:t>
            </a:r>
            <a:r>
              <a:rPr lang="en-US" dirty="0"/>
              <a:t>= </a:t>
            </a:r>
            <a:r>
              <a:rPr lang="en-US" dirty="0">
                <a:sym typeface="Symbol" panose="05050102010706020507" pitchFamily="18" charset="2"/>
              </a:rPr>
              <a:t></a:t>
            </a:r>
            <a:br>
              <a:rPr lang="en-US" dirty="0">
                <a:sym typeface="Symbol" panose="05050102010706020507" pitchFamily="18" charset="2"/>
              </a:rPr>
            </a:br>
            <a:r>
              <a:rPr lang="en-US" b="1" dirty="0">
                <a:sym typeface="Symbol" panose="05050102010706020507" pitchFamily="18" charset="2"/>
              </a:rPr>
              <a:t>while</a:t>
            </a:r>
            <a:r>
              <a:rPr lang="en-US" dirty="0">
                <a:sym typeface="Symbol" panose="05050102010706020507" pitchFamily="18" charset="2"/>
              </a:rPr>
              <a:t> (changes to </a:t>
            </a:r>
            <a:r>
              <a:rPr lang="en-US" i="1" dirty="0">
                <a:sym typeface="Symbol" panose="05050102010706020507" pitchFamily="18" charset="2"/>
              </a:rPr>
              <a:t>result</a:t>
            </a:r>
            <a:r>
              <a:rPr lang="en-US" dirty="0">
                <a:sym typeface="Symbol" panose="05050102010706020507" pitchFamily="18" charset="2"/>
              </a:rPr>
              <a:t>) do</a:t>
            </a:r>
            <a:br>
              <a:rPr lang="en-US" dirty="0">
                <a:sym typeface="Symbol" panose="05050102010706020507" pitchFamily="18" charset="2"/>
              </a:rPr>
            </a:br>
            <a:r>
              <a:rPr lang="en-US" dirty="0">
                <a:sym typeface="Symbol" panose="05050102010706020507" pitchFamily="18" charset="2"/>
              </a:rPr>
              <a:t>	</a:t>
            </a:r>
            <a:r>
              <a:rPr lang="en-US" b="1" dirty="0">
                <a:sym typeface="Symbol" panose="05050102010706020507" pitchFamily="18" charset="2"/>
              </a:rPr>
              <a:t>for each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i="1" dirty="0" err="1">
                <a:sym typeface="Symbol" panose="05050102010706020507" pitchFamily="18" charset="2"/>
              </a:rPr>
              <a:t>R</a:t>
            </a:r>
            <a:r>
              <a:rPr lang="en-US" i="1" baseline="-25000" dirty="0" err="1">
                <a:sym typeface="Symbol" panose="05050102010706020507" pitchFamily="18" charset="2"/>
              </a:rPr>
              <a:t>i</a:t>
            </a:r>
            <a:r>
              <a:rPr lang="en-US" i="1" dirty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in the decomposition</a:t>
            </a:r>
            <a:br>
              <a:rPr lang="en-US" dirty="0">
                <a:sym typeface="Symbol" panose="05050102010706020507" pitchFamily="18" charset="2"/>
              </a:rPr>
            </a:br>
            <a:r>
              <a:rPr lang="en-US" dirty="0">
                <a:sym typeface="Symbol" panose="05050102010706020507" pitchFamily="18" charset="2"/>
              </a:rPr>
              <a:t>		</a:t>
            </a:r>
            <a:r>
              <a:rPr lang="en-US" i="1" dirty="0">
                <a:sym typeface="Symbol" panose="05050102010706020507" pitchFamily="18" charset="2"/>
              </a:rPr>
              <a:t>t</a:t>
            </a:r>
            <a:r>
              <a:rPr lang="en-US" dirty="0">
                <a:sym typeface="Symbol" panose="05050102010706020507" pitchFamily="18" charset="2"/>
              </a:rPr>
              <a:t> = (</a:t>
            </a:r>
            <a:r>
              <a:rPr lang="en-US" i="1" dirty="0">
                <a:sym typeface="Symbol" panose="05050102010706020507" pitchFamily="18" charset="2"/>
              </a:rPr>
              <a:t>result </a:t>
            </a:r>
            <a:r>
              <a:rPr lang="en-US" dirty="0">
                <a:sym typeface="Symbol" panose="05050102010706020507" pitchFamily="18" charset="2"/>
              </a:rPr>
              <a:t> </a:t>
            </a:r>
            <a:r>
              <a:rPr lang="en-US" i="1" dirty="0" err="1">
                <a:sym typeface="Symbol" panose="05050102010706020507" pitchFamily="18" charset="2"/>
              </a:rPr>
              <a:t>R</a:t>
            </a:r>
            <a:r>
              <a:rPr lang="en-US" i="1" baseline="-25000" dirty="0" err="1">
                <a:sym typeface="Symbol" panose="05050102010706020507" pitchFamily="18" charset="2"/>
              </a:rPr>
              <a:t>i</a:t>
            </a:r>
            <a:r>
              <a:rPr lang="en-US" dirty="0">
                <a:sym typeface="Symbol" panose="05050102010706020507" pitchFamily="18" charset="2"/>
              </a:rPr>
              <a:t>)</a:t>
            </a:r>
            <a:r>
              <a:rPr lang="en-US" baseline="30000" dirty="0">
                <a:sym typeface="Symbol" panose="05050102010706020507" pitchFamily="18" charset="2"/>
              </a:rPr>
              <a:t>+ </a:t>
            </a:r>
            <a:r>
              <a:rPr lang="en-US" dirty="0">
                <a:sym typeface="Symbol" panose="05050102010706020507" pitchFamily="18" charset="2"/>
              </a:rPr>
              <a:t> </a:t>
            </a:r>
            <a:r>
              <a:rPr lang="en-US" i="1" dirty="0" err="1">
                <a:sym typeface="Symbol" panose="05050102010706020507" pitchFamily="18" charset="2"/>
              </a:rPr>
              <a:t>R</a:t>
            </a:r>
            <a:r>
              <a:rPr lang="en-US" i="1" baseline="-25000" dirty="0" err="1">
                <a:sym typeface="Symbol" panose="05050102010706020507" pitchFamily="18" charset="2"/>
              </a:rPr>
              <a:t>i</a:t>
            </a:r>
            <a:r>
              <a:rPr lang="en-US" i="1" baseline="-25000" dirty="0">
                <a:sym typeface="Symbol" panose="05050102010706020507" pitchFamily="18" charset="2"/>
              </a:rPr>
              <a:t/>
            </a:r>
            <a:br>
              <a:rPr lang="en-US" i="1" baseline="-25000" dirty="0">
                <a:sym typeface="Symbol" panose="05050102010706020507" pitchFamily="18" charset="2"/>
              </a:rPr>
            </a:br>
            <a:r>
              <a:rPr lang="en-US" i="1" baseline="-25000" dirty="0">
                <a:sym typeface="Symbol" panose="05050102010706020507" pitchFamily="18" charset="2"/>
              </a:rPr>
              <a:t>		</a:t>
            </a:r>
            <a:r>
              <a:rPr lang="en-US" i="1" dirty="0">
                <a:sym typeface="Symbol" panose="05050102010706020507" pitchFamily="18" charset="2"/>
              </a:rPr>
              <a:t>result  =  result  </a:t>
            </a:r>
            <a:r>
              <a:rPr lang="en-US" dirty="0">
                <a:sym typeface="Symbol" panose="05050102010706020507" pitchFamily="18" charset="2"/>
              </a:rPr>
              <a:t> </a:t>
            </a:r>
            <a:r>
              <a:rPr lang="en-US" i="1" dirty="0">
                <a:sym typeface="Symbol" panose="05050102010706020507" pitchFamily="18" charset="2"/>
              </a:rPr>
              <a:t>t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If </a:t>
            </a:r>
            <a:r>
              <a:rPr lang="en-US" i="1" dirty="0">
                <a:sym typeface="Symbol" panose="05050102010706020507" pitchFamily="18" charset="2"/>
              </a:rPr>
              <a:t>result</a:t>
            </a:r>
            <a:r>
              <a:rPr lang="en-US" dirty="0">
                <a:sym typeface="Symbol" panose="05050102010706020507" pitchFamily="18" charset="2"/>
              </a:rPr>
              <a:t> contains all attributes in , then the functional dependency </a:t>
            </a:r>
            <a:br>
              <a:rPr lang="en-US" dirty="0">
                <a:sym typeface="Symbol" panose="05050102010706020507" pitchFamily="18" charset="2"/>
              </a:rPr>
            </a:br>
            <a:r>
              <a:rPr lang="en-US" dirty="0">
                <a:sym typeface="Symbol" panose="05050102010706020507" pitchFamily="18" charset="2"/>
              </a:rPr>
              <a:t>   is preserved.</a:t>
            </a:r>
          </a:p>
          <a:p>
            <a:r>
              <a:rPr lang="en-US" dirty="0">
                <a:sym typeface="Symbol" panose="05050102010706020507" pitchFamily="18" charset="2"/>
              </a:rPr>
              <a:t>We apply the test on all dependencies in </a:t>
            </a:r>
            <a:r>
              <a:rPr lang="en-US" i="1" dirty="0">
                <a:sym typeface="Symbol" panose="05050102010706020507" pitchFamily="18" charset="2"/>
              </a:rPr>
              <a:t>F</a:t>
            </a:r>
            <a:r>
              <a:rPr lang="en-US" dirty="0">
                <a:sym typeface="Symbol" panose="05050102010706020507" pitchFamily="18" charset="2"/>
              </a:rPr>
              <a:t>  to check if a decomposition is dependency preserving</a:t>
            </a:r>
          </a:p>
          <a:p>
            <a:r>
              <a:rPr lang="en-US" dirty="0">
                <a:sym typeface="Symbol" panose="05050102010706020507" pitchFamily="18" charset="2"/>
              </a:rPr>
              <a:t>This procedure takes polynomial time, instead of the exponential time required to compute </a:t>
            </a:r>
            <a:r>
              <a:rPr lang="en-US" i="1" dirty="0">
                <a:sym typeface="Symbol" panose="05050102010706020507" pitchFamily="18" charset="2"/>
              </a:rPr>
              <a:t>F</a:t>
            </a:r>
            <a:r>
              <a:rPr lang="en-US" i="1" baseline="30000" dirty="0">
                <a:sym typeface="Symbol" panose="05050102010706020507" pitchFamily="18" charset="2"/>
              </a:rPr>
              <a:t>+</a:t>
            </a:r>
            <a:r>
              <a:rPr lang="en-US" i="1" dirty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and</a:t>
            </a:r>
            <a:r>
              <a:rPr lang="en-US" i="1" dirty="0">
                <a:sym typeface="Symbol" panose="05050102010706020507" pitchFamily="18" charset="2"/>
              </a:rPr>
              <a:t> </a:t>
            </a:r>
            <a:r>
              <a:rPr lang="en-US" dirty="0"/>
              <a:t>(</a:t>
            </a:r>
            <a:r>
              <a:rPr lang="en-US" i="1" dirty="0"/>
              <a:t>F</a:t>
            </a:r>
            <a:r>
              <a:rPr lang="en-US" baseline="-25000" dirty="0"/>
              <a:t>1</a:t>
            </a:r>
            <a:r>
              <a:rPr lang="en-US" i="1" dirty="0"/>
              <a:t> </a:t>
            </a:r>
            <a:r>
              <a:rPr lang="en-US" sz="1200" dirty="0">
                <a:sym typeface="Symbol" panose="05050102010706020507" pitchFamily="18" charset="2"/>
              </a:rPr>
              <a:t></a:t>
            </a:r>
            <a:r>
              <a:rPr lang="en-US" i="1" dirty="0">
                <a:sym typeface="Symbol" panose="05050102010706020507" pitchFamily="18" charset="2"/>
              </a:rPr>
              <a:t> F</a:t>
            </a:r>
            <a:r>
              <a:rPr lang="en-US" baseline="-25000" dirty="0">
                <a:sym typeface="Symbol" panose="05050102010706020507" pitchFamily="18" charset="2"/>
              </a:rPr>
              <a:t>2</a:t>
            </a:r>
            <a:r>
              <a:rPr lang="en-US" sz="1200" dirty="0">
                <a:sym typeface="Symbol" panose="05050102010706020507" pitchFamily="18" charset="2"/>
              </a:rPr>
              <a:t> </a:t>
            </a:r>
            <a:r>
              <a:rPr lang="en-US" i="1" dirty="0">
                <a:sym typeface="Symbol" panose="05050102010706020507" pitchFamily="18" charset="2"/>
              </a:rPr>
              <a:t> … </a:t>
            </a:r>
            <a:r>
              <a:rPr lang="en-US" sz="1200" dirty="0">
                <a:sym typeface="Symbol" panose="05050102010706020507" pitchFamily="18" charset="2"/>
              </a:rPr>
              <a:t></a:t>
            </a:r>
            <a:r>
              <a:rPr lang="en-US" i="1" dirty="0">
                <a:sym typeface="Symbol" panose="05050102010706020507" pitchFamily="18" charset="2"/>
              </a:rPr>
              <a:t> </a:t>
            </a:r>
            <a:r>
              <a:rPr lang="en-US" i="1" dirty="0" err="1">
                <a:sym typeface="Symbol" panose="05050102010706020507" pitchFamily="18" charset="2"/>
              </a:rPr>
              <a:t>F</a:t>
            </a:r>
            <a:r>
              <a:rPr lang="en-US" baseline="-25000" dirty="0" err="1">
                <a:sym typeface="Symbol" panose="05050102010706020507" pitchFamily="18" charset="2"/>
              </a:rPr>
              <a:t>n</a:t>
            </a:r>
            <a:r>
              <a:rPr lang="en-US" dirty="0">
                <a:sym typeface="Symbol" panose="05050102010706020507" pitchFamily="18" charset="2"/>
              </a:rPr>
              <a:t>)</a:t>
            </a:r>
            <a:r>
              <a:rPr lang="en-US" baseline="30000" dirty="0">
                <a:sym typeface="Symbol" panose="05050102010706020507" pitchFamily="18" charset="2"/>
              </a:rPr>
              <a:t>+</a:t>
            </a:r>
            <a:r>
              <a:rPr lang="en-US" dirty="0">
                <a:sym typeface="Symbol" panose="05050102010706020507" pitchFamily="18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091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3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4320" y="937261"/>
            <a:ext cx="8469630" cy="3897630"/>
          </a:xfrm>
        </p:spPr>
        <p:txBody>
          <a:bodyPr/>
          <a:lstStyle/>
          <a:p>
            <a:pPr>
              <a:tabLst>
                <a:tab pos="558404" algn="l"/>
              </a:tabLst>
            </a:pPr>
            <a:r>
              <a:rPr lang="en-US" i="1" dirty="0"/>
              <a:t>R = </a:t>
            </a:r>
            <a:r>
              <a:rPr lang="en-US" dirty="0"/>
              <a:t>(</a:t>
            </a:r>
            <a:r>
              <a:rPr lang="en-US" i="1" dirty="0"/>
              <a:t>A, B, C </a:t>
            </a:r>
            <a:r>
              <a:rPr lang="en-US" dirty="0"/>
              <a:t>)</a:t>
            </a: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F = </a:t>
            </a:r>
            <a:r>
              <a:rPr lang="en-US" dirty="0"/>
              <a:t>{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B</a:t>
            </a:r>
            <a:br>
              <a:rPr lang="en-US" i="1" dirty="0">
                <a:sym typeface="Monotype Sorts" charset="2"/>
              </a:rPr>
            </a:br>
            <a:r>
              <a:rPr lang="en-US" i="1" dirty="0">
                <a:sym typeface="Monotype Sorts" charset="2"/>
              </a:rPr>
              <a:t>	 B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i="1" dirty="0">
                <a:sym typeface="Monotype Sorts" charset="2"/>
              </a:rPr>
              <a:t> C</a:t>
            </a:r>
            <a:r>
              <a:rPr lang="en-US" dirty="0">
                <a:sym typeface="Monotype Sorts" charset="2"/>
              </a:rPr>
              <a:t>}</a:t>
            </a:r>
            <a:br>
              <a:rPr lang="en-US" dirty="0">
                <a:sym typeface="Monotype Sorts" charset="2"/>
              </a:rPr>
            </a:br>
            <a:r>
              <a:rPr lang="en-US" dirty="0">
                <a:sym typeface="Monotype Sorts" charset="2"/>
              </a:rPr>
              <a:t>Key = {</a:t>
            </a:r>
            <a:r>
              <a:rPr lang="en-US" i="1" dirty="0">
                <a:sym typeface="Monotype Sorts" charset="2"/>
              </a:rPr>
              <a:t>A</a:t>
            </a:r>
            <a:r>
              <a:rPr lang="en-US" dirty="0">
                <a:sym typeface="Monotype Sorts" charset="2"/>
              </a:rPr>
              <a:t>}</a:t>
            </a:r>
          </a:p>
          <a:p>
            <a:pPr>
              <a:tabLst>
                <a:tab pos="558404" algn="l"/>
              </a:tabLst>
            </a:pPr>
            <a:r>
              <a:rPr lang="en-US" i="1" dirty="0">
                <a:sym typeface="Monotype Sorts" charset="2"/>
              </a:rPr>
              <a:t>R</a:t>
            </a:r>
            <a:r>
              <a:rPr lang="en-US" dirty="0">
                <a:sym typeface="Monotype Sorts" charset="2"/>
              </a:rPr>
              <a:t> is not in BCNF</a:t>
            </a:r>
          </a:p>
          <a:p>
            <a:pPr>
              <a:tabLst>
                <a:tab pos="558404" algn="l"/>
              </a:tabLst>
            </a:pPr>
            <a:r>
              <a:rPr lang="en-US" dirty="0">
                <a:sym typeface="Monotype Sorts" charset="2"/>
              </a:rPr>
              <a:t>Decomposition </a:t>
            </a:r>
            <a:r>
              <a:rPr lang="en-US" i="1" dirty="0">
                <a:sym typeface="Monotype Sorts" charset="2"/>
              </a:rPr>
              <a:t>R</a:t>
            </a:r>
            <a:r>
              <a:rPr lang="en-US" baseline="-25000" dirty="0">
                <a:sym typeface="Monotype Sorts" charset="2"/>
              </a:rPr>
              <a:t>1</a:t>
            </a:r>
            <a:r>
              <a:rPr lang="en-US" dirty="0">
                <a:sym typeface="Monotype Sorts" charset="2"/>
              </a:rPr>
              <a:t> = (</a:t>
            </a:r>
            <a:r>
              <a:rPr lang="en-US" i="1" dirty="0">
                <a:sym typeface="Monotype Sorts" charset="2"/>
              </a:rPr>
              <a:t>A, B),  R</a:t>
            </a:r>
            <a:r>
              <a:rPr lang="en-US" baseline="-25000" dirty="0">
                <a:sym typeface="Monotype Sorts" charset="2"/>
              </a:rPr>
              <a:t>2</a:t>
            </a:r>
            <a:r>
              <a:rPr lang="en-US" dirty="0">
                <a:sym typeface="Monotype Sorts" charset="2"/>
              </a:rPr>
              <a:t> = </a:t>
            </a:r>
            <a:r>
              <a:rPr lang="en-US" i="1" dirty="0">
                <a:sym typeface="Monotype Sorts" charset="2"/>
              </a:rPr>
              <a:t>(B, C)</a:t>
            </a:r>
          </a:p>
          <a:p>
            <a:pPr lvl="1">
              <a:tabLst>
                <a:tab pos="558404" algn="l"/>
              </a:tabLst>
            </a:pPr>
            <a:r>
              <a:rPr lang="en-US" i="1" dirty="0">
                <a:sym typeface="Monotype Sorts" charset="2"/>
              </a:rPr>
              <a:t>R</a:t>
            </a:r>
            <a:r>
              <a:rPr lang="en-US" baseline="-25000" dirty="0">
                <a:sym typeface="Monotype Sorts" charset="2"/>
              </a:rPr>
              <a:t>1</a:t>
            </a:r>
            <a:r>
              <a:rPr lang="en-US" i="1" baseline="-25000" dirty="0">
                <a:sym typeface="Monotype Sorts" charset="2"/>
              </a:rPr>
              <a:t> </a:t>
            </a:r>
            <a:r>
              <a:rPr lang="en-US" dirty="0">
                <a:sym typeface="Monotype Sorts" charset="2"/>
              </a:rPr>
              <a:t>and </a:t>
            </a:r>
            <a:r>
              <a:rPr lang="en-US" i="1" dirty="0">
                <a:sym typeface="Monotype Sorts" charset="2"/>
              </a:rPr>
              <a:t>R</a:t>
            </a:r>
            <a:r>
              <a:rPr lang="en-US" baseline="-25000" dirty="0">
                <a:sym typeface="Monotype Sorts" charset="2"/>
              </a:rPr>
              <a:t>2</a:t>
            </a:r>
            <a:r>
              <a:rPr lang="en-US" dirty="0">
                <a:sym typeface="Monotype Sorts" charset="2"/>
              </a:rPr>
              <a:t> in BCNF</a:t>
            </a:r>
          </a:p>
          <a:p>
            <a:pPr lvl="1">
              <a:tabLst>
                <a:tab pos="558404" algn="l"/>
              </a:tabLst>
            </a:pPr>
            <a:r>
              <a:rPr lang="en-US" dirty="0">
                <a:sym typeface="Monotype Sorts" charset="2"/>
              </a:rPr>
              <a:t>Lossless-join decomposition</a:t>
            </a:r>
          </a:p>
          <a:p>
            <a:pPr lvl="1">
              <a:tabLst>
                <a:tab pos="558404" algn="l"/>
              </a:tabLst>
            </a:pPr>
            <a:r>
              <a:rPr lang="en-US" dirty="0">
                <a:sym typeface="Monotype Sorts" charset="2"/>
              </a:rPr>
              <a:t>Dependency preserving</a:t>
            </a:r>
          </a:p>
        </p:txBody>
      </p:sp>
    </p:spTree>
    <p:extLst>
      <p:ext uri="{BB962C8B-B14F-4D97-AF65-F5344CB8AC3E}">
        <p14:creationId xmlns:p14="http://schemas.microsoft.com/office/powerpoint/2010/main" val="412222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for BCNF</a:t>
            </a:r>
          </a:p>
        </p:txBody>
      </p:sp>
      <p:sp>
        <p:nvSpPr>
          <p:cNvPr id="73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310" y="971550"/>
            <a:ext cx="8835390" cy="540639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To check if a non-trivial dependency </a:t>
            </a:r>
            <a:r>
              <a:rPr lang="en-US" sz="1200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</a:t>
            </a:r>
            <a:r>
              <a:rPr kumimoji="0" lang="en-US" dirty="0">
                <a:sym typeface="Symbol" panose="05050102010706020507" pitchFamily="18" charset="2"/>
              </a:rPr>
              <a:t></a:t>
            </a:r>
            <a:r>
              <a:rPr lang="en-US" sz="1200" i="1" dirty="0">
                <a:sym typeface="Symbol" panose="05050102010706020507" pitchFamily="18" charset="2"/>
              </a:rPr>
              <a:t></a:t>
            </a:r>
            <a:r>
              <a:rPr lang="en-US" i="1" dirty="0">
                <a:sym typeface="Greek Symbols" pitchFamily="18" charset="2"/>
              </a:rPr>
              <a:t>  </a:t>
            </a:r>
            <a:r>
              <a:rPr lang="en-US" dirty="0"/>
              <a:t>causes a violation of BCNF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dirty="0"/>
              <a:t>1.  compute </a:t>
            </a:r>
            <a:r>
              <a:rPr lang="en-US" sz="1200" dirty="0">
                <a:sym typeface="Symbol" panose="05050102010706020507" pitchFamily="18" charset="2"/>
              </a:rPr>
              <a:t></a:t>
            </a:r>
            <a:r>
              <a:rPr lang="en-US" baseline="30000" dirty="0"/>
              <a:t>+</a:t>
            </a:r>
            <a:r>
              <a:rPr lang="en-US" dirty="0"/>
              <a:t> (the attribute closure of </a:t>
            </a:r>
            <a:r>
              <a:rPr lang="en-US" sz="1200" dirty="0">
                <a:sym typeface="Symbol" panose="05050102010706020507" pitchFamily="18" charset="2"/>
              </a:rPr>
              <a:t></a:t>
            </a:r>
            <a:r>
              <a:rPr lang="en-US" dirty="0"/>
              <a:t>), and 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dirty="0"/>
              <a:t>2.  verify that it includes all attributes of </a:t>
            </a:r>
            <a:r>
              <a:rPr lang="en-US" i="1" dirty="0"/>
              <a:t>R</a:t>
            </a:r>
            <a:r>
              <a:rPr lang="en-US" dirty="0"/>
              <a:t>, that is, it is a </a:t>
            </a:r>
            <a:r>
              <a:rPr lang="en-US" dirty="0" err="1"/>
              <a:t>superkey</a:t>
            </a:r>
            <a:r>
              <a:rPr lang="en-US" dirty="0"/>
              <a:t> of </a:t>
            </a:r>
            <a:r>
              <a:rPr lang="en-US" i="1" dirty="0"/>
              <a:t>R</a:t>
            </a:r>
            <a:r>
              <a:rPr 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0099"/>
                </a:solidFill>
              </a:rPr>
              <a:t>Simplified test</a:t>
            </a:r>
            <a:r>
              <a:rPr lang="en-US" dirty="0"/>
              <a:t>: To check if a relation schema </a:t>
            </a:r>
            <a:r>
              <a:rPr lang="en-US" i="1" dirty="0"/>
              <a:t>R</a:t>
            </a:r>
            <a:r>
              <a:rPr lang="en-US" dirty="0"/>
              <a:t> is in BCNF, it suffices to check only the dependencies in the given set </a:t>
            </a:r>
            <a:r>
              <a:rPr lang="en-US" i="1" dirty="0"/>
              <a:t>F</a:t>
            </a:r>
            <a:r>
              <a:rPr lang="en-US" dirty="0"/>
              <a:t> for violation of BCNF, rather than checking all dependencies in </a:t>
            </a:r>
            <a:r>
              <a:rPr lang="en-US" i="1" dirty="0"/>
              <a:t>F</a:t>
            </a:r>
            <a:r>
              <a:rPr lang="en-US" baseline="30000" dirty="0"/>
              <a:t>+</a:t>
            </a:r>
            <a:r>
              <a:rPr lang="en-US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If none of the dependencies in </a:t>
            </a:r>
            <a:r>
              <a:rPr lang="en-US" i="1" dirty="0"/>
              <a:t>F</a:t>
            </a:r>
            <a:r>
              <a:rPr lang="en-US" dirty="0"/>
              <a:t> causes a violation of BCNF, then none of the dependencies in </a:t>
            </a:r>
            <a:r>
              <a:rPr lang="en-US" i="1" dirty="0"/>
              <a:t>F</a:t>
            </a:r>
            <a:r>
              <a:rPr lang="en-US" baseline="30000" dirty="0"/>
              <a:t>+</a:t>
            </a:r>
            <a:r>
              <a:rPr lang="en-US" dirty="0"/>
              <a:t> will cause a violation of BCNF either.</a:t>
            </a:r>
          </a:p>
          <a:p>
            <a:pPr>
              <a:lnSpc>
                <a:spcPct val="90000"/>
              </a:lnSpc>
            </a:pPr>
            <a:r>
              <a:rPr lang="en-US" dirty="0"/>
              <a:t>However, </a:t>
            </a:r>
            <a:r>
              <a:rPr lang="en-US" b="1" dirty="0">
                <a:solidFill>
                  <a:srgbClr val="000099"/>
                </a:solidFill>
              </a:rPr>
              <a:t>simplified test using only </a:t>
            </a:r>
            <a:r>
              <a:rPr lang="en-US" b="1" i="1" dirty="0">
                <a:solidFill>
                  <a:srgbClr val="000099"/>
                </a:solidFill>
              </a:rPr>
              <a:t>F</a:t>
            </a:r>
            <a:r>
              <a:rPr lang="en-US" b="1" dirty="0">
                <a:solidFill>
                  <a:srgbClr val="000099"/>
                </a:solidFill>
              </a:rPr>
              <a:t> is</a:t>
            </a:r>
            <a:r>
              <a:rPr lang="en-US" dirty="0"/>
              <a:t> </a:t>
            </a:r>
            <a:r>
              <a:rPr lang="en-US" b="1" dirty="0">
                <a:solidFill>
                  <a:srgbClr val="000099"/>
                </a:solidFill>
              </a:rPr>
              <a:t>incorrect</a:t>
            </a:r>
            <a:r>
              <a:rPr lang="en-US" dirty="0"/>
              <a:t> </a:t>
            </a:r>
            <a:r>
              <a:rPr lang="en-US" b="1" dirty="0">
                <a:solidFill>
                  <a:srgbClr val="000099"/>
                </a:solidFill>
              </a:rPr>
              <a:t>when testing a relation in a decomposition of 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Consider </a:t>
            </a:r>
            <a:r>
              <a:rPr lang="en-US" i="1" dirty="0"/>
              <a:t>R =</a:t>
            </a:r>
            <a:r>
              <a:rPr lang="en-US" dirty="0"/>
              <a:t> (</a:t>
            </a:r>
            <a:r>
              <a:rPr lang="en-US" i="1" dirty="0"/>
              <a:t>A, B, C, D, E</a:t>
            </a:r>
            <a:r>
              <a:rPr lang="en-US" dirty="0"/>
              <a:t>), with </a:t>
            </a:r>
            <a:r>
              <a:rPr lang="en-US" i="1" dirty="0"/>
              <a:t>F</a:t>
            </a:r>
            <a:r>
              <a:rPr lang="en-US" dirty="0"/>
              <a:t> = { </a:t>
            </a:r>
            <a:r>
              <a:rPr lang="en-US" i="1" dirty="0"/>
              <a:t>A </a:t>
            </a:r>
            <a:r>
              <a:rPr lang="en-US" i="1" dirty="0">
                <a:sym typeface="Symbol" panose="05050102010706020507" pitchFamily="18" charset="2"/>
              </a:rPr>
              <a:t> </a:t>
            </a:r>
            <a:r>
              <a:rPr lang="en-US" i="1" dirty="0"/>
              <a:t>B, BC </a:t>
            </a:r>
            <a:r>
              <a:rPr lang="en-US" i="1" dirty="0">
                <a:sym typeface="Symbol" panose="05050102010706020507" pitchFamily="18" charset="2"/>
              </a:rPr>
              <a:t> D</a:t>
            </a:r>
            <a:r>
              <a:rPr lang="en-US" dirty="0"/>
              <a:t>}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Decompose </a:t>
            </a:r>
            <a:r>
              <a:rPr lang="en-US" i="1" dirty="0"/>
              <a:t>R</a:t>
            </a:r>
            <a:r>
              <a:rPr lang="en-US" dirty="0"/>
              <a:t> into </a:t>
            </a:r>
            <a:r>
              <a:rPr lang="en-US" i="1" dirty="0"/>
              <a:t>R</a:t>
            </a:r>
            <a:r>
              <a:rPr lang="en-US" baseline="-25000" dirty="0"/>
              <a:t>1 </a:t>
            </a:r>
            <a:r>
              <a:rPr lang="en-US" dirty="0"/>
              <a:t>=</a:t>
            </a:r>
            <a:r>
              <a:rPr lang="en-US" baseline="-25000" dirty="0"/>
              <a:t> </a:t>
            </a:r>
            <a:r>
              <a:rPr lang="en-US" dirty="0"/>
              <a:t>(</a:t>
            </a:r>
            <a:r>
              <a:rPr lang="en-US" i="1" dirty="0"/>
              <a:t>A,B</a:t>
            </a:r>
            <a:r>
              <a:rPr lang="en-US" dirty="0"/>
              <a:t>) and </a:t>
            </a:r>
            <a:r>
              <a:rPr lang="en-US" i="1" dirty="0"/>
              <a:t>R</a:t>
            </a:r>
            <a:r>
              <a:rPr lang="en-US" baseline="-25000" dirty="0"/>
              <a:t>2 </a:t>
            </a:r>
            <a:r>
              <a:rPr lang="en-US" dirty="0"/>
              <a:t>=</a:t>
            </a:r>
            <a:r>
              <a:rPr lang="en-US" baseline="-25000" dirty="0"/>
              <a:t> </a:t>
            </a:r>
            <a:r>
              <a:rPr lang="en-US" dirty="0"/>
              <a:t>(</a:t>
            </a:r>
            <a:r>
              <a:rPr lang="en-US" i="1" dirty="0"/>
              <a:t>A,C,D, E</a:t>
            </a:r>
            <a:r>
              <a:rPr lang="en-US" dirty="0"/>
              <a:t>) 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Neither of the dependencies in </a:t>
            </a:r>
            <a:r>
              <a:rPr lang="en-US" i="1" dirty="0"/>
              <a:t>F</a:t>
            </a:r>
            <a:r>
              <a:rPr lang="en-US" dirty="0"/>
              <a:t> contain only attributes from</a:t>
            </a:r>
            <a:br>
              <a:rPr lang="en-US" dirty="0"/>
            </a:br>
            <a:r>
              <a:rPr lang="en-US" dirty="0"/>
              <a:t> (</a:t>
            </a:r>
            <a:r>
              <a:rPr lang="en-US" i="1" dirty="0"/>
              <a:t>A,C,D,E</a:t>
            </a:r>
            <a:r>
              <a:rPr lang="en-US" dirty="0"/>
              <a:t>) so we might be mislead into thinking </a:t>
            </a:r>
            <a:r>
              <a:rPr lang="en-US" i="1" dirty="0"/>
              <a:t>R</a:t>
            </a:r>
            <a:r>
              <a:rPr lang="en-US" baseline="-25000" dirty="0"/>
              <a:t>2</a:t>
            </a:r>
            <a:r>
              <a:rPr lang="en-US" dirty="0"/>
              <a:t> satisfies BCNF.  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In fact, dependency </a:t>
            </a:r>
            <a:r>
              <a:rPr lang="en-US" i="1" dirty="0"/>
              <a:t>AC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D</a:t>
            </a:r>
            <a:r>
              <a:rPr lang="en-US" dirty="0"/>
              <a:t> in </a:t>
            </a:r>
            <a:r>
              <a:rPr lang="en-US" i="1" dirty="0"/>
              <a:t>F</a:t>
            </a:r>
            <a:r>
              <a:rPr lang="en-US" baseline="30000" dirty="0"/>
              <a:t>+</a:t>
            </a:r>
            <a:r>
              <a:rPr lang="en-US" dirty="0"/>
              <a:t> shows </a:t>
            </a:r>
            <a:r>
              <a:rPr lang="en-US" i="1" dirty="0"/>
              <a:t>R</a:t>
            </a:r>
            <a:r>
              <a:rPr lang="en-US" baseline="-25000" dirty="0"/>
              <a:t>2</a:t>
            </a:r>
            <a:r>
              <a:rPr lang="en-US" dirty="0"/>
              <a:t> is not in BCNF.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822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42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4211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Relationship Set </a:t>
            </a:r>
            <a:r>
              <a:rPr lang="en-US" i="1">
                <a:ea typeface="+mj-ea"/>
              </a:rPr>
              <a:t>advisor</a:t>
            </a:r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1" y="1239078"/>
            <a:ext cx="8028212" cy="445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078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Decomposition for BCNF</a:t>
            </a:r>
          </a:p>
        </p:txBody>
      </p:sp>
      <p:sp>
        <p:nvSpPr>
          <p:cNvPr id="73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880" y="982980"/>
            <a:ext cx="8662670" cy="4674870"/>
          </a:xfrm>
        </p:spPr>
        <p:txBody>
          <a:bodyPr/>
          <a:lstStyle/>
          <a:p>
            <a:r>
              <a:rPr lang="en-US" dirty="0"/>
              <a:t>To check if a relation </a:t>
            </a:r>
            <a:r>
              <a:rPr lang="en-US" i="1" dirty="0" err="1"/>
              <a:t>R</a:t>
            </a:r>
            <a:r>
              <a:rPr lang="en-US" i="1" baseline="-25000" dirty="0" err="1"/>
              <a:t>i</a:t>
            </a:r>
            <a:r>
              <a:rPr lang="en-US" dirty="0"/>
              <a:t> in a decomposition of </a:t>
            </a:r>
            <a:r>
              <a:rPr lang="en-US" i="1" dirty="0"/>
              <a:t>R</a:t>
            </a:r>
            <a:r>
              <a:rPr lang="en-US" dirty="0"/>
              <a:t> is in BCNF, </a:t>
            </a:r>
          </a:p>
          <a:p>
            <a:pPr lvl="1"/>
            <a:r>
              <a:rPr lang="en-US" dirty="0"/>
              <a:t>Either test 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for BCNF with respect to the </a:t>
            </a:r>
            <a:r>
              <a:rPr lang="en-US" b="1" dirty="0">
                <a:solidFill>
                  <a:srgbClr val="000099"/>
                </a:solidFill>
              </a:rPr>
              <a:t>restriction</a:t>
            </a:r>
            <a:r>
              <a:rPr lang="en-US" dirty="0"/>
              <a:t> of F to 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  (that is, all FDs in F</a:t>
            </a:r>
            <a:r>
              <a:rPr lang="en-US" baseline="30000" dirty="0"/>
              <a:t>+</a:t>
            </a:r>
            <a:r>
              <a:rPr lang="en-US" dirty="0"/>
              <a:t> that contain only attributes from 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or use the original set of dependencies </a:t>
            </a:r>
            <a:r>
              <a:rPr lang="en-US" i="1" dirty="0"/>
              <a:t>F</a:t>
            </a:r>
            <a:r>
              <a:rPr lang="en-US" dirty="0"/>
              <a:t> that hold on </a:t>
            </a:r>
            <a:r>
              <a:rPr lang="en-US" i="1" dirty="0"/>
              <a:t>R</a:t>
            </a:r>
            <a:r>
              <a:rPr lang="en-US" dirty="0"/>
              <a:t>, but with the following test:</a:t>
            </a:r>
          </a:p>
          <a:p>
            <a:pPr lvl="3"/>
            <a:r>
              <a:rPr lang="en-US" dirty="0"/>
              <a:t>for every set of attributes </a:t>
            </a:r>
            <a:r>
              <a:rPr lang="en-US" dirty="0">
                <a:sym typeface="Symbol" panose="05050102010706020507" pitchFamily="18" charset="2"/>
              </a:rPr>
              <a:t>  </a:t>
            </a:r>
            <a:r>
              <a:rPr lang="en-US" i="1" dirty="0" err="1"/>
              <a:t>R</a:t>
            </a:r>
            <a:r>
              <a:rPr lang="en-US" i="1" baseline="-25000" dirty="0" err="1"/>
              <a:t>i</a:t>
            </a:r>
            <a:r>
              <a:rPr lang="en-US" dirty="0"/>
              <a:t>, check that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baseline="30000" dirty="0"/>
              <a:t>+</a:t>
            </a:r>
            <a:r>
              <a:rPr lang="en-US" dirty="0"/>
              <a:t> (the attribute closure of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/>
              <a:t>) either includes no attribute of </a:t>
            </a:r>
            <a:r>
              <a:rPr lang="en-US" i="1" dirty="0" err="1"/>
              <a:t>R</a:t>
            </a:r>
            <a:r>
              <a:rPr lang="en-US" i="1" baseline="-25000" dirty="0" err="1"/>
              <a:t>i</a:t>
            </a:r>
            <a:r>
              <a:rPr lang="en-US" dirty="0"/>
              <a:t>-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/>
              <a:t>, or includes all attributes of </a:t>
            </a:r>
            <a:r>
              <a:rPr lang="en-US" i="1" dirty="0" err="1"/>
              <a:t>R</a:t>
            </a:r>
            <a:r>
              <a:rPr lang="en-US" i="1" baseline="-25000" dirty="0" err="1"/>
              <a:t>i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If the condition is violated by some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</a:t>
            </a:r>
            <a:r>
              <a:rPr lang="en-US" dirty="0">
                <a:sym typeface="Symbol" panose="05050102010706020507" pitchFamily="18" charset="2"/>
              </a:rPr>
              <a:t> </a:t>
            </a:r>
            <a:r>
              <a:rPr lang="en-US" i="1" dirty="0">
                <a:sym typeface="Symbol" panose="05050102010706020507" pitchFamily="18" charset="2"/>
              </a:rPr>
              <a:t></a:t>
            </a:r>
            <a:r>
              <a:rPr lang="en-US" dirty="0"/>
              <a:t>  in </a:t>
            </a:r>
            <a:r>
              <a:rPr lang="en-US" i="1" dirty="0"/>
              <a:t>F</a:t>
            </a:r>
            <a:r>
              <a:rPr lang="en-US" dirty="0"/>
              <a:t>, the dependency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</a:t>
            </a:r>
            <a:r>
              <a:rPr lang="en-US" dirty="0">
                <a:sym typeface="Symbol" panose="05050102010706020507" pitchFamily="18" charset="2"/>
              </a:rPr>
              <a:t> (</a:t>
            </a:r>
            <a:r>
              <a:rPr lang="en-US" baseline="30000" dirty="0">
                <a:sym typeface="Symbol" panose="05050102010706020507" pitchFamily="18" charset="2"/>
              </a:rPr>
              <a:t>+ </a:t>
            </a:r>
            <a:r>
              <a:rPr lang="en-US" dirty="0">
                <a:sym typeface="Symbol" panose="05050102010706020507" pitchFamily="18" charset="2"/>
              </a:rPr>
              <a:t>- </a:t>
            </a:r>
            <a:r>
              <a:rPr lang="en-US" dirty="0">
                <a:sym typeface="Greek Symbols" pitchFamily="18" charset="2"/>
              </a:rPr>
              <a:t></a:t>
            </a:r>
            <a:r>
              <a:rPr lang="en-US" dirty="0">
                <a:sym typeface="Symbol" panose="05050102010706020507" pitchFamily="18" charset="2"/>
              </a:rPr>
              <a:t>)  </a:t>
            </a:r>
            <a:r>
              <a:rPr lang="en-US" i="1" dirty="0" err="1"/>
              <a:t>R</a:t>
            </a:r>
            <a:r>
              <a:rPr lang="en-US" i="1" baseline="-25000" dirty="0" err="1"/>
              <a:t>i</a:t>
            </a:r>
            <a:r>
              <a:rPr lang="en-US" baseline="30000" dirty="0"/>
              <a:t/>
            </a:r>
            <a:br>
              <a:rPr lang="en-US" baseline="30000" dirty="0"/>
            </a:br>
            <a:r>
              <a:rPr lang="en-US" dirty="0"/>
              <a:t>can be shown to hold on </a:t>
            </a:r>
            <a:r>
              <a:rPr lang="en-US" i="1" dirty="0" err="1"/>
              <a:t>R</a:t>
            </a:r>
            <a:r>
              <a:rPr lang="en-US" i="1" baseline="-25000" dirty="0" err="1"/>
              <a:t>i</a:t>
            </a:r>
            <a:r>
              <a:rPr lang="en-US" dirty="0"/>
              <a:t>, and </a:t>
            </a:r>
            <a:r>
              <a:rPr lang="en-US" i="1" dirty="0" err="1"/>
              <a:t>R</a:t>
            </a:r>
            <a:r>
              <a:rPr lang="en-US" i="1" baseline="-25000" dirty="0" err="1"/>
              <a:t>i</a:t>
            </a:r>
            <a:r>
              <a:rPr lang="en-US" dirty="0"/>
              <a:t> violates BCNF.</a:t>
            </a:r>
          </a:p>
          <a:p>
            <a:pPr lvl="2"/>
            <a:r>
              <a:rPr lang="en-US" dirty="0"/>
              <a:t>We use above dependency to decompose </a:t>
            </a:r>
            <a:r>
              <a:rPr lang="en-US" i="1" dirty="0" err="1"/>
              <a:t>R</a:t>
            </a:r>
            <a:r>
              <a:rPr lang="en-US" i="1" baseline="-25000" dirty="0" err="1"/>
              <a:t>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4347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Algorithm</a:t>
            </a:r>
          </a:p>
        </p:txBody>
      </p:sp>
      <p:sp>
        <p:nvSpPr>
          <p:cNvPr id="73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0030" y="891540"/>
            <a:ext cx="8721090" cy="4834890"/>
          </a:xfrm>
        </p:spPr>
        <p:txBody>
          <a:bodyPr/>
          <a:lstStyle/>
          <a:p>
            <a:pPr>
              <a:buNone/>
              <a:tabLst>
                <a:tab pos="423863" algn="l"/>
                <a:tab pos="602456" algn="l"/>
                <a:tab pos="1116806" algn="l"/>
                <a:tab pos="1328738" algn="l"/>
              </a:tabLst>
            </a:pPr>
            <a:r>
              <a:rPr lang="en-US" i="1" dirty="0"/>
              <a:t>	result </a:t>
            </a:r>
            <a:r>
              <a:rPr lang="en-US" dirty="0"/>
              <a:t>:= {</a:t>
            </a:r>
            <a:r>
              <a:rPr lang="en-US" i="1" dirty="0"/>
              <a:t>R </a:t>
            </a:r>
            <a:r>
              <a:rPr lang="en-US" dirty="0"/>
              <a:t>};</a:t>
            </a:r>
            <a:br>
              <a:rPr lang="en-US" dirty="0"/>
            </a:br>
            <a:r>
              <a:rPr lang="en-US" i="1" dirty="0"/>
              <a:t>done </a:t>
            </a:r>
            <a:r>
              <a:rPr lang="en-US" dirty="0"/>
              <a:t>:= false;</a:t>
            </a:r>
            <a:br>
              <a:rPr lang="en-US" dirty="0"/>
            </a:br>
            <a:r>
              <a:rPr lang="en-US" dirty="0"/>
              <a:t>compute </a:t>
            </a:r>
            <a:r>
              <a:rPr lang="en-US" i="1" dirty="0"/>
              <a:t>F </a:t>
            </a:r>
            <a:r>
              <a:rPr lang="en-US" baseline="30000" dirty="0"/>
              <a:t>+</a:t>
            </a:r>
            <a:r>
              <a:rPr lang="en-US" dirty="0"/>
              <a:t>;</a:t>
            </a:r>
            <a:br>
              <a:rPr lang="en-US" dirty="0"/>
            </a:br>
            <a:r>
              <a:rPr lang="en-US" b="1" dirty="0"/>
              <a:t>while (not </a:t>
            </a:r>
            <a:r>
              <a:rPr lang="en-US" i="1" dirty="0"/>
              <a:t>done) </a:t>
            </a:r>
            <a:r>
              <a:rPr lang="en-US" b="1" dirty="0"/>
              <a:t>do</a:t>
            </a:r>
            <a:br>
              <a:rPr lang="en-US" b="1" dirty="0"/>
            </a:br>
            <a:r>
              <a:rPr lang="en-US" b="1" dirty="0"/>
              <a:t>	if </a:t>
            </a:r>
            <a:r>
              <a:rPr lang="en-US" dirty="0"/>
              <a:t>(there is a schema </a:t>
            </a:r>
            <a:r>
              <a:rPr lang="en-US" i="1" dirty="0" err="1"/>
              <a:t>R</a:t>
            </a:r>
            <a:r>
              <a:rPr lang="en-US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in </a:t>
            </a:r>
            <a:r>
              <a:rPr lang="en-US" i="1" dirty="0"/>
              <a:t>result </a:t>
            </a:r>
            <a:r>
              <a:rPr lang="en-US" dirty="0"/>
              <a:t> that is not in BCNF)</a:t>
            </a:r>
            <a:br>
              <a:rPr lang="en-US" dirty="0"/>
            </a:br>
            <a:r>
              <a:rPr lang="en-US" dirty="0"/>
              <a:t>		</a:t>
            </a:r>
            <a:r>
              <a:rPr lang="en-US" b="1" dirty="0"/>
              <a:t>then begin</a:t>
            </a:r>
            <a:br>
              <a:rPr lang="en-US" b="1" dirty="0"/>
            </a:br>
            <a:r>
              <a:rPr lang="en-US" b="1" dirty="0"/>
              <a:t>			</a:t>
            </a:r>
            <a:r>
              <a:rPr lang="en-US" dirty="0"/>
              <a:t>let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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Symbol" panose="05050102010706020507" pitchFamily="18" charset="2"/>
              </a:rPr>
              <a:t></a:t>
            </a:r>
            <a:r>
              <a:rPr lang="en-US" i="1" dirty="0">
                <a:sym typeface="Greek Symbols" pitchFamily="18" charset="2"/>
              </a:rPr>
              <a:t> </a:t>
            </a:r>
            <a:r>
              <a:rPr lang="en-US" dirty="0">
                <a:sym typeface="Greek Symbols" pitchFamily="18" charset="2"/>
              </a:rPr>
              <a:t> be a nontrivial functional dependency that </a:t>
            </a:r>
            <a:br>
              <a:rPr lang="en-US" dirty="0">
                <a:sym typeface="Greek Symbols" pitchFamily="18" charset="2"/>
              </a:rPr>
            </a:br>
            <a:r>
              <a:rPr lang="en-US" dirty="0">
                <a:sym typeface="Greek Symbols" pitchFamily="18" charset="2"/>
              </a:rPr>
              <a:t>                       holds on </a:t>
            </a:r>
            <a:r>
              <a:rPr lang="en-US" i="1" dirty="0" err="1">
                <a:sym typeface="Greek Symbols" pitchFamily="18" charset="2"/>
              </a:rPr>
              <a:t>R</a:t>
            </a:r>
            <a:r>
              <a:rPr lang="en-US" i="1" baseline="-25000" dirty="0" err="1">
                <a:sym typeface="Greek Symbols" pitchFamily="18" charset="2"/>
              </a:rPr>
              <a:t>i</a:t>
            </a:r>
            <a:r>
              <a:rPr lang="en-US" i="1" dirty="0">
                <a:sym typeface="Greek Symbols" pitchFamily="18" charset="2"/>
              </a:rPr>
              <a:t>  </a:t>
            </a:r>
            <a:r>
              <a:rPr lang="en-US" dirty="0">
                <a:sym typeface="Greek Symbols" pitchFamily="18" charset="2"/>
              </a:rPr>
              <a:t>such that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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 err="1">
                <a:sym typeface="Greek Symbols" pitchFamily="18" charset="2"/>
              </a:rPr>
              <a:t>R</a:t>
            </a:r>
            <a:r>
              <a:rPr lang="en-US" i="1" baseline="-25000" dirty="0" err="1">
                <a:sym typeface="Greek Symbols" pitchFamily="18" charset="2"/>
              </a:rPr>
              <a:t>i</a:t>
            </a:r>
            <a:r>
              <a:rPr lang="en-US" i="1" dirty="0">
                <a:sym typeface="Greek Symbols" pitchFamily="18" charset="2"/>
              </a:rPr>
              <a:t> </a:t>
            </a:r>
            <a:r>
              <a:rPr lang="en-US" dirty="0">
                <a:sym typeface="Greek Symbols" pitchFamily="18" charset="2"/>
              </a:rPr>
              <a:t>is not in </a:t>
            </a:r>
            <a:r>
              <a:rPr lang="en-US" i="1" dirty="0">
                <a:sym typeface="Greek Symbols" pitchFamily="18" charset="2"/>
              </a:rPr>
              <a:t>F </a:t>
            </a:r>
            <a:r>
              <a:rPr lang="en-US" baseline="30000" dirty="0">
                <a:sym typeface="Greek Symbols" pitchFamily="18" charset="2"/>
              </a:rPr>
              <a:t>+</a:t>
            </a:r>
            <a:r>
              <a:rPr lang="en-US" dirty="0">
                <a:sym typeface="Greek Symbols" pitchFamily="18" charset="2"/>
              </a:rPr>
              <a:t>, </a:t>
            </a:r>
            <a:br>
              <a:rPr lang="en-US" dirty="0">
                <a:sym typeface="Greek Symbols" pitchFamily="18" charset="2"/>
              </a:rPr>
            </a:br>
            <a:r>
              <a:rPr lang="en-US" dirty="0">
                <a:sym typeface="Greek Symbols" pitchFamily="18" charset="2"/>
              </a:rPr>
              <a:t>				   and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 </a:t>
            </a:r>
            <a:r>
              <a:rPr lang="en-US" i="1" dirty="0">
                <a:sym typeface="Symbol" panose="05050102010706020507" pitchFamily="18" charset="2"/>
              </a:rPr>
              <a:t></a:t>
            </a:r>
            <a:r>
              <a:rPr lang="en-US" i="1" dirty="0">
                <a:sym typeface="Greek Symbols" pitchFamily="18" charset="2"/>
              </a:rPr>
              <a:t>  = </a:t>
            </a:r>
            <a:r>
              <a:rPr lang="en-US" dirty="0">
                <a:sym typeface="Symbol" panose="05050102010706020507" pitchFamily="18" charset="2"/>
              </a:rPr>
              <a:t>;</a:t>
            </a:r>
            <a:br>
              <a:rPr lang="en-US" dirty="0">
                <a:sym typeface="Symbol" panose="05050102010706020507" pitchFamily="18" charset="2"/>
              </a:rPr>
            </a:br>
            <a:r>
              <a:rPr lang="en-US" dirty="0">
                <a:sym typeface="Symbol" panose="05050102010706020507" pitchFamily="18" charset="2"/>
              </a:rPr>
              <a:t>			   </a:t>
            </a:r>
            <a:r>
              <a:rPr lang="en-US" i="1" dirty="0">
                <a:sym typeface="Symbol" panose="05050102010706020507" pitchFamily="18" charset="2"/>
              </a:rPr>
              <a:t>result </a:t>
            </a:r>
            <a:r>
              <a:rPr lang="en-US" dirty="0">
                <a:sym typeface="Symbol" panose="05050102010706020507" pitchFamily="18" charset="2"/>
              </a:rPr>
              <a:t>:= (</a:t>
            </a:r>
            <a:r>
              <a:rPr lang="en-US" i="1" dirty="0">
                <a:sym typeface="Symbol" panose="05050102010706020507" pitchFamily="18" charset="2"/>
              </a:rPr>
              <a:t>result – </a:t>
            </a:r>
            <a:r>
              <a:rPr lang="en-US" i="1" dirty="0" err="1">
                <a:sym typeface="Symbol" panose="05050102010706020507" pitchFamily="18" charset="2"/>
              </a:rPr>
              <a:t>R</a:t>
            </a:r>
            <a:r>
              <a:rPr lang="en-US" i="1" baseline="-25000" dirty="0" err="1">
                <a:sym typeface="Symbol" panose="05050102010706020507" pitchFamily="18" charset="2"/>
              </a:rPr>
              <a:t>i</a:t>
            </a:r>
            <a:r>
              <a:rPr lang="en-US" i="1" baseline="-25000" dirty="0">
                <a:sym typeface="Symbol" panose="05050102010706020507" pitchFamily="18" charset="2"/>
              </a:rPr>
              <a:t> </a:t>
            </a:r>
            <a:r>
              <a:rPr lang="en-US" i="1" dirty="0">
                <a:sym typeface="Symbol" panose="05050102010706020507" pitchFamily="18" charset="2"/>
              </a:rPr>
              <a:t>) </a:t>
            </a:r>
            <a:r>
              <a:rPr lang="en-US" dirty="0">
                <a:sym typeface="Symbol" panose="05050102010706020507" pitchFamily="18" charset="2"/>
              </a:rPr>
              <a:t> (</a:t>
            </a:r>
            <a:r>
              <a:rPr lang="en-US" i="1" dirty="0" err="1">
                <a:sym typeface="Symbol" panose="05050102010706020507" pitchFamily="18" charset="2"/>
              </a:rPr>
              <a:t>R</a:t>
            </a:r>
            <a:r>
              <a:rPr lang="en-US" i="1" baseline="-25000" dirty="0" err="1">
                <a:sym typeface="Symbol" panose="05050102010706020507" pitchFamily="18" charset="2"/>
              </a:rPr>
              <a:t>i</a:t>
            </a:r>
            <a:r>
              <a:rPr lang="en-US" i="1" dirty="0">
                <a:sym typeface="Symbol" panose="05050102010706020507" pitchFamily="18" charset="2"/>
              </a:rPr>
              <a:t> – </a:t>
            </a:r>
            <a:r>
              <a:rPr lang="en-US" dirty="0">
                <a:sym typeface="Greek Symbols" pitchFamily="18" charset="2"/>
              </a:rPr>
              <a:t>) </a:t>
            </a:r>
            <a:r>
              <a:rPr lang="en-US" dirty="0">
                <a:sym typeface="Symbol" panose="05050102010706020507" pitchFamily="18" charset="2"/>
              </a:rPr>
              <a:t> (</a:t>
            </a:r>
            <a:r>
              <a:rPr lang="en-US" dirty="0">
                <a:sym typeface="Greek Symbols" pitchFamily="18" charset="2"/>
              </a:rPr>
              <a:t>, </a:t>
            </a:r>
            <a:r>
              <a:rPr lang="en-US" i="1" dirty="0">
                <a:sym typeface="Symbol" panose="05050102010706020507" pitchFamily="18" charset="2"/>
              </a:rPr>
              <a:t></a:t>
            </a:r>
            <a:r>
              <a:rPr lang="en-US" i="1" dirty="0">
                <a:sym typeface="Greek Symbols" pitchFamily="18" charset="2"/>
              </a:rPr>
              <a:t> );</a:t>
            </a:r>
            <a:br>
              <a:rPr lang="en-US" i="1" dirty="0">
                <a:sym typeface="Greek Symbols" pitchFamily="18" charset="2"/>
              </a:rPr>
            </a:br>
            <a:r>
              <a:rPr lang="en-US" i="1" dirty="0">
                <a:sym typeface="Greek Symbols" pitchFamily="18" charset="2"/>
              </a:rPr>
              <a:t>	    	</a:t>
            </a:r>
            <a:r>
              <a:rPr lang="en-US" b="1" dirty="0">
                <a:sym typeface="Greek Symbols" pitchFamily="18" charset="2"/>
              </a:rPr>
              <a:t>end</a:t>
            </a:r>
            <a:br>
              <a:rPr lang="en-US" b="1" dirty="0">
                <a:sym typeface="Greek Symbols" pitchFamily="18" charset="2"/>
              </a:rPr>
            </a:br>
            <a:r>
              <a:rPr lang="en-US" b="1" dirty="0">
                <a:sym typeface="Greek Symbols" pitchFamily="18" charset="2"/>
              </a:rPr>
              <a:t>		else</a:t>
            </a:r>
            <a:r>
              <a:rPr lang="en-US" i="1" dirty="0">
                <a:sym typeface="Greek Symbols" pitchFamily="18" charset="2"/>
              </a:rPr>
              <a:t> done </a:t>
            </a:r>
            <a:r>
              <a:rPr lang="en-US" dirty="0">
                <a:sym typeface="Greek Symbols" pitchFamily="18" charset="2"/>
              </a:rPr>
              <a:t>:= </a:t>
            </a:r>
            <a:r>
              <a:rPr lang="en-US" b="1" dirty="0">
                <a:sym typeface="Greek Symbols" pitchFamily="18" charset="2"/>
              </a:rPr>
              <a:t>true; </a:t>
            </a:r>
          </a:p>
          <a:p>
            <a:pPr>
              <a:buNone/>
              <a:tabLst>
                <a:tab pos="423863" algn="l"/>
                <a:tab pos="602456" algn="l"/>
                <a:tab pos="1116806" algn="l"/>
                <a:tab pos="1328738" algn="l"/>
              </a:tabLst>
            </a:pPr>
            <a:endParaRPr lang="en-US" b="1" dirty="0">
              <a:sym typeface="Greek Symbols" pitchFamily="18" charset="2"/>
            </a:endParaRPr>
          </a:p>
          <a:p>
            <a:pPr>
              <a:buNone/>
              <a:tabLst>
                <a:tab pos="423863" algn="l"/>
                <a:tab pos="602456" algn="l"/>
                <a:tab pos="1116806" algn="l"/>
                <a:tab pos="1328738" algn="l"/>
              </a:tabLst>
            </a:pPr>
            <a:r>
              <a:rPr lang="en-US" dirty="0">
                <a:sym typeface="Greek Symbols" pitchFamily="18" charset="2"/>
              </a:rPr>
              <a:t>     Note:  each </a:t>
            </a:r>
            <a:r>
              <a:rPr lang="en-US" i="1" dirty="0" err="1">
                <a:sym typeface="Greek Symbols" pitchFamily="18" charset="2"/>
              </a:rPr>
              <a:t>R</a:t>
            </a:r>
            <a:r>
              <a:rPr lang="en-US" i="1" baseline="-25000" dirty="0" err="1">
                <a:sym typeface="Greek Symbols" pitchFamily="18" charset="2"/>
              </a:rPr>
              <a:t>i</a:t>
            </a:r>
            <a:r>
              <a:rPr lang="en-US" i="1" dirty="0">
                <a:sym typeface="Greek Symbols" pitchFamily="18" charset="2"/>
              </a:rPr>
              <a:t> </a:t>
            </a:r>
            <a:r>
              <a:rPr lang="en-US" dirty="0">
                <a:sym typeface="Greek Symbols" pitchFamily="18" charset="2"/>
              </a:rPr>
              <a:t>is in BCNF, and decomposition is lossless-join.</a:t>
            </a:r>
          </a:p>
        </p:txBody>
      </p:sp>
    </p:spTree>
    <p:extLst>
      <p:ext uri="{BB962C8B-B14F-4D97-AF65-F5344CB8AC3E}">
        <p14:creationId xmlns:p14="http://schemas.microsoft.com/office/powerpoint/2010/main" val="260265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BCNF Decomposition</a:t>
            </a:r>
          </a:p>
        </p:txBody>
      </p:sp>
      <p:sp>
        <p:nvSpPr>
          <p:cNvPr id="74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7180" y="1005841"/>
            <a:ext cx="8321040" cy="3417570"/>
          </a:xfrm>
        </p:spPr>
        <p:txBody>
          <a:bodyPr/>
          <a:lstStyle/>
          <a:p>
            <a:pPr>
              <a:tabLst>
                <a:tab pos="558404" algn="l"/>
              </a:tabLst>
            </a:pPr>
            <a:r>
              <a:rPr lang="en-US" i="1"/>
              <a:t>R = </a:t>
            </a:r>
            <a:r>
              <a:rPr lang="en-US"/>
              <a:t>(</a:t>
            </a:r>
            <a:r>
              <a:rPr lang="en-US" i="1"/>
              <a:t>A, B, C </a:t>
            </a:r>
            <a:r>
              <a:rPr lang="en-US"/>
              <a:t>)</a:t>
            </a:r>
            <a:r>
              <a:rPr lang="en-US" i="1"/>
              <a:t/>
            </a:r>
            <a:br>
              <a:rPr lang="en-US" i="1"/>
            </a:br>
            <a:r>
              <a:rPr lang="en-US" i="1"/>
              <a:t>F = </a:t>
            </a:r>
            <a:r>
              <a:rPr lang="en-US"/>
              <a:t>{</a:t>
            </a:r>
            <a:r>
              <a:rPr lang="en-US" i="1"/>
              <a:t>A</a:t>
            </a:r>
            <a:r>
              <a:rPr lang="en-US"/>
              <a:t> </a:t>
            </a:r>
            <a:r>
              <a:rPr lang="en-US">
                <a:sym typeface="Symbol" panose="05050102010706020507" pitchFamily="18" charset="2"/>
              </a:rPr>
              <a:t></a:t>
            </a:r>
            <a:r>
              <a:rPr lang="en-US">
                <a:sym typeface="Monotype Sorts" charset="2"/>
              </a:rPr>
              <a:t> </a:t>
            </a:r>
            <a:r>
              <a:rPr lang="en-US" i="1">
                <a:sym typeface="Monotype Sorts" charset="2"/>
              </a:rPr>
              <a:t>B</a:t>
            </a:r>
            <a:br>
              <a:rPr lang="en-US" i="1">
                <a:sym typeface="Monotype Sorts" charset="2"/>
              </a:rPr>
            </a:br>
            <a:r>
              <a:rPr lang="en-US" i="1">
                <a:sym typeface="Monotype Sorts" charset="2"/>
              </a:rPr>
              <a:t>	 B </a:t>
            </a:r>
            <a:r>
              <a:rPr lang="en-US">
                <a:sym typeface="Symbol" panose="05050102010706020507" pitchFamily="18" charset="2"/>
              </a:rPr>
              <a:t></a:t>
            </a:r>
            <a:r>
              <a:rPr lang="en-US" i="1">
                <a:sym typeface="Monotype Sorts" charset="2"/>
              </a:rPr>
              <a:t> C</a:t>
            </a:r>
            <a:r>
              <a:rPr lang="en-US">
                <a:sym typeface="Monotype Sorts" charset="2"/>
              </a:rPr>
              <a:t>}</a:t>
            </a:r>
            <a:br>
              <a:rPr lang="en-US">
                <a:sym typeface="Monotype Sorts" charset="2"/>
              </a:rPr>
            </a:br>
            <a:r>
              <a:rPr lang="en-US">
                <a:sym typeface="Monotype Sorts" charset="2"/>
              </a:rPr>
              <a:t>Key = {</a:t>
            </a:r>
            <a:r>
              <a:rPr lang="en-US" i="1">
                <a:sym typeface="Monotype Sorts" charset="2"/>
              </a:rPr>
              <a:t>A</a:t>
            </a:r>
            <a:r>
              <a:rPr lang="en-US">
                <a:sym typeface="Monotype Sorts" charset="2"/>
              </a:rPr>
              <a:t>}</a:t>
            </a:r>
          </a:p>
          <a:p>
            <a:pPr>
              <a:tabLst>
                <a:tab pos="558404" algn="l"/>
              </a:tabLst>
            </a:pPr>
            <a:r>
              <a:rPr lang="en-US" i="1" dirty="0">
                <a:sym typeface="Monotype Sorts" charset="2"/>
              </a:rPr>
              <a:t>R</a:t>
            </a:r>
            <a:r>
              <a:rPr lang="en-US" dirty="0">
                <a:sym typeface="Monotype Sorts" charset="2"/>
              </a:rPr>
              <a:t> is not in BCNF (</a:t>
            </a:r>
            <a:r>
              <a:rPr lang="en-US" i="1" dirty="0">
                <a:sym typeface="Monotype Sorts" charset="2"/>
              </a:rPr>
              <a:t>B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i="1" dirty="0">
                <a:sym typeface="Monotype Sorts" charset="2"/>
              </a:rPr>
              <a:t> C </a:t>
            </a:r>
            <a:r>
              <a:rPr lang="en-US" dirty="0">
                <a:sym typeface="Monotype Sorts" charset="2"/>
              </a:rPr>
              <a:t>but</a:t>
            </a:r>
            <a:r>
              <a:rPr lang="en-US" i="1" dirty="0">
                <a:sym typeface="Monotype Sorts" charset="2"/>
              </a:rPr>
              <a:t> B </a:t>
            </a:r>
            <a:r>
              <a:rPr lang="en-US" dirty="0">
                <a:sym typeface="Monotype Sorts" charset="2"/>
              </a:rPr>
              <a:t>is not  </a:t>
            </a:r>
            <a:r>
              <a:rPr lang="en-US" dirty="0" err="1">
                <a:sym typeface="Monotype Sorts" charset="2"/>
              </a:rPr>
              <a:t>superkey</a:t>
            </a:r>
            <a:r>
              <a:rPr lang="en-US" dirty="0">
                <a:sym typeface="Monotype Sorts" charset="2"/>
              </a:rPr>
              <a:t>)</a:t>
            </a:r>
          </a:p>
          <a:p>
            <a:pPr>
              <a:tabLst>
                <a:tab pos="558404" algn="l"/>
              </a:tabLst>
            </a:pPr>
            <a:r>
              <a:rPr lang="en-US" dirty="0">
                <a:sym typeface="Monotype Sorts" charset="2"/>
              </a:rPr>
              <a:t>Decomposition</a:t>
            </a:r>
          </a:p>
          <a:p>
            <a:pPr lvl="1">
              <a:tabLst>
                <a:tab pos="558404" algn="l"/>
              </a:tabLst>
            </a:pPr>
            <a:r>
              <a:rPr lang="en-US" i="1" dirty="0">
                <a:sym typeface="Monotype Sorts" charset="2"/>
              </a:rPr>
              <a:t>R</a:t>
            </a:r>
            <a:r>
              <a:rPr lang="en-US" baseline="-25000" dirty="0">
                <a:sym typeface="Monotype Sorts" charset="2"/>
              </a:rPr>
              <a:t>1</a:t>
            </a:r>
            <a:r>
              <a:rPr lang="en-US" dirty="0">
                <a:sym typeface="Monotype Sorts" charset="2"/>
              </a:rPr>
              <a:t> = (</a:t>
            </a:r>
            <a:r>
              <a:rPr lang="en-US" i="1" dirty="0">
                <a:sym typeface="Monotype Sorts" charset="2"/>
              </a:rPr>
              <a:t>B, C)</a:t>
            </a:r>
            <a:endParaRPr lang="en-US" dirty="0">
              <a:sym typeface="Monotype Sorts" charset="2"/>
            </a:endParaRPr>
          </a:p>
          <a:p>
            <a:pPr lvl="1">
              <a:tabLst>
                <a:tab pos="558404" algn="l"/>
              </a:tabLst>
            </a:pPr>
            <a:r>
              <a:rPr lang="en-US" i="1" dirty="0">
                <a:sym typeface="Monotype Sorts" charset="2"/>
              </a:rPr>
              <a:t>R</a:t>
            </a:r>
            <a:r>
              <a:rPr lang="en-US" baseline="-25000" dirty="0">
                <a:sym typeface="Monotype Sorts" charset="2"/>
              </a:rPr>
              <a:t>2</a:t>
            </a:r>
            <a:r>
              <a:rPr lang="en-US" dirty="0">
                <a:sym typeface="Monotype Sorts" charset="2"/>
              </a:rPr>
              <a:t> = </a:t>
            </a:r>
            <a:r>
              <a:rPr lang="en-US" i="1" dirty="0">
                <a:sym typeface="Monotype Sorts" charset="2"/>
              </a:rPr>
              <a:t>(A,B)</a:t>
            </a:r>
          </a:p>
          <a:p>
            <a:pPr lvl="1">
              <a:buNone/>
              <a:tabLst>
                <a:tab pos="558404" algn="l"/>
              </a:tabLst>
            </a:pPr>
            <a:endParaRPr lang="en-US" dirty="0">
              <a:sym typeface="Monotype Sorts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2759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of BCNF Decomposition</a:t>
            </a:r>
          </a:p>
        </p:txBody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450" y="948690"/>
            <a:ext cx="8674100" cy="5554979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558404" algn="l"/>
                <a:tab pos="1931194" algn="l"/>
              </a:tabLst>
            </a:pPr>
            <a:r>
              <a:rPr lang="en-US" i="1" dirty="0"/>
              <a:t>class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, </a:t>
            </a:r>
            <a:r>
              <a:rPr lang="en-US" i="1" dirty="0"/>
              <a:t>title</a:t>
            </a:r>
            <a:r>
              <a:rPr lang="en-US" dirty="0"/>
              <a:t>, </a:t>
            </a:r>
            <a:r>
              <a:rPr lang="en-US" i="1" dirty="0" err="1"/>
              <a:t>dept_name</a:t>
            </a:r>
            <a:r>
              <a:rPr lang="en-US" dirty="0"/>
              <a:t>, </a:t>
            </a:r>
            <a:r>
              <a:rPr lang="en-US" i="1" dirty="0"/>
              <a:t>credits</a:t>
            </a:r>
            <a:r>
              <a:rPr lang="en-US" dirty="0"/>
              <a:t>, </a:t>
            </a:r>
            <a:r>
              <a:rPr lang="en-US" i="1" dirty="0" err="1"/>
              <a:t>sec_id</a:t>
            </a:r>
            <a:r>
              <a:rPr lang="en-US" dirty="0"/>
              <a:t>, </a:t>
            </a:r>
            <a:r>
              <a:rPr lang="en-US" i="1" dirty="0"/>
              <a:t>semester</a:t>
            </a:r>
            <a:r>
              <a:rPr lang="en-US" dirty="0"/>
              <a:t>, </a:t>
            </a:r>
            <a:r>
              <a:rPr lang="en-US" i="1" dirty="0"/>
              <a:t>year</a:t>
            </a:r>
            <a:r>
              <a:rPr lang="en-US" dirty="0"/>
              <a:t>, </a:t>
            </a:r>
            <a:r>
              <a:rPr lang="en-US" i="1" dirty="0"/>
              <a:t>building</a:t>
            </a:r>
            <a:r>
              <a:rPr lang="en-US" dirty="0"/>
              <a:t>, </a:t>
            </a:r>
            <a:r>
              <a:rPr lang="en-US" i="1" dirty="0" err="1"/>
              <a:t>room_number</a:t>
            </a:r>
            <a:r>
              <a:rPr lang="en-US" dirty="0"/>
              <a:t>, </a:t>
            </a:r>
            <a:r>
              <a:rPr lang="en-US" i="1" dirty="0"/>
              <a:t>capacity</a:t>
            </a:r>
            <a:r>
              <a:rPr lang="en-US" dirty="0"/>
              <a:t>, </a:t>
            </a:r>
            <a:r>
              <a:rPr lang="en-US" i="1" dirty="0" err="1"/>
              <a:t>time_slot_id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  <a:tabLst>
                <a:tab pos="558404" algn="l"/>
                <a:tab pos="1931194" algn="l"/>
              </a:tabLst>
            </a:pPr>
            <a:r>
              <a:rPr lang="en-US" dirty="0"/>
              <a:t>Functional dependencies:</a:t>
            </a:r>
          </a:p>
          <a:p>
            <a:pPr lvl="1">
              <a:lnSpc>
                <a:spcPct val="90000"/>
              </a:lnSpc>
              <a:tabLst>
                <a:tab pos="558404" algn="l"/>
                <a:tab pos="1931194" algn="l"/>
              </a:tabLst>
            </a:pPr>
            <a:r>
              <a:rPr lang="en-US" i="1" dirty="0" err="1"/>
              <a:t>course_id</a:t>
            </a:r>
            <a:r>
              <a:rPr lang="en-US" dirty="0"/>
              <a:t>→ </a:t>
            </a:r>
            <a:r>
              <a:rPr lang="en-US" i="1" dirty="0"/>
              <a:t>title</a:t>
            </a:r>
            <a:r>
              <a:rPr lang="en-US" dirty="0"/>
              <a:t>, </a:t>
            </a:r>
            <a:r>
              <a:rPr lang="en-US" i="1" dirty="0" err="1"/>
              <a:t>dept_name</a:t>
            </a:r>
            <a:r>
              <a:rPr lang="en-US" dirty="0"/>
              <a:t>, </a:t>
            </a:r>
            <a:r>
              <a:rPr lang="en-US" i="1" dirty="0"/>
              <a:t>credits</a:t>
            </a:r>
          </a:p>
          <a:p>
            <a:pPr lvl="1">
              <a:lnSpc>
                <a:spcPct val="90000"/>
              </a:lnSpc>
              <a:tabLst>
                <a:tab pos="558404" algn="l"/>
                <a:tab pos="1931194" algn="l"/>
              </a:tabLst>
            </a:pPr>
            <a:r>
              <a:rPr lang="en-US" i="1" dirty="0"/>
              <a:t>building</a:t>
            </a:r>
            <a:r>
              <a:rPr lang="en-US" dirty="0"/>
              <a:t>, </a:t>
            </a:r>
            <a:r>
              <a:rPr lang="en-US" i="1" dirty="0" err="1"/>
              <a:t>room_number</a:t>
            </a:r>
            <a:r>
              <a:rPr lang="en-US" dirty="0" err="1"/>
              <a:t>→</a:t>
            </a:r>
            <a:r>
              <a:rPr lang="en-US" i="1" dirty="0" err="1"/>
              <a:t>capacity</a:t>
            </a:r>
            <a:endParaRPr lang="en-US" i="1" dirty="0"/>
          </a:p>
          <a:p>
            <a:pPr lvl="1">
              <a:lnSpc>
                <a:spcPct val="90000"/>
              </a:lnSpc>
              <a:tabLst>
                <a:tab pos="558404" algn="l"/>
                <a:tab pos="1931194" algn="l"/>
              </a:tabLst>
            </a:pPr>
            <a:r>
              <a:rPr lang="en-US" i="1" dirty="0" err="1"/>
              <a:t>course_id</a:t>
            </a:r>
            <a:r>
              <a:rPr lang="en-US" dirty="0"/>
              <a:t>, </a:t>
            </a:r>
            <a:r>
              <a:rPr lang="en-US" i="1" dirty="0" err="1"/>
              <a:t>sec_id</a:t>
            </a:r>
            <a:r>
              <a:rPr lang="en-US" dirty="0"/>
              <a:t>, </a:t>
            </a:r>
            <a:r>
              <a:rPr lang="en-US" i="1" dirty="0"/>
              <a:t>semester</a:t>
            </a:r>
            <a:r>
              <a:rPr lang="en-US" dirty="0"/>
              <a:t>, </a:t>
            </a:r>
            <a:r>
              <a:rPr lang="en-US" i="1" dirty="0" err="1"/>
              <a:t>year</a:t>
            </a:r>
            <a:r>
              <a:rPr lang="en-US" dirty="0" err="1"/>
              <a:t>→</a:t>
            </a:r>
            <a:r>
              <a:rPr lang="en-US" i="1" dirty="0" err="1"/>
              <a:t>building</a:t>
            </a:r>
            <a:r>
              <a:rPr lang="en-US" dirty="0"/>
              <a:t>, </a:t>
            </a:r>
            <a:r>
              <a:rPr lang="en-US" i="1" dirty="0" err="1"/>
              <a:t>room_number</a:t>
            </a:r>
            <a:r>
              <a:rPr lang="en-US" dirty="0"/>
              <a:t>, </a:t>
            </a:r>
            <a:r>
              <a:rPr lang="en-US" i="1" dirty="0" err="1"/>
              <a:t>time_slot_id</a:t>
            </a:r>
            <a:endParaRPr lang="en-US" i="1" dirty="0"/>
          </a:p>
          <a:p>
            <a:pPr>
              <a:lnSpc>
                <a:spcPct val="90000"/>
              </a:lnSpc>
              <a:tabLst>
                <a:tab pos="558404" algn="l"/>
                <a:tab pos="1931194" algn="l"/>
              </a:tabLst>
            </a:pPr>
            <a:r>
              <a:rPr lang="en-US" dirty="0"/>
              <a:t>A candidate key {</a:t>
            </a:r>
            <a:r>
              <a:rPr lang="en-US" i="1" dirty="0" err="1"/>
              <a:t>course_id</a:t>
            </a:r>
            <a:r>
              <a:rPr lang="en-US" dirty="0"/>
              <a:t>, </a:t>
            </a:r>
            <a:r>
              <a:rPr lang="en-US" i="1" dirty="0" err="1"/>
              <a:t>sec_id</a:t>
            </a:r>
            <a:r>
              <a:rPr lang="en-US" dirty="0"/>
              <a:t>, </a:t>
            </a:r>
            <a:r>
              <a:rPr lang="en-US" i="1" dirty="0"/>
              <a:t>semester</a:t>
            </a:r>
            <a:r>
              <a:rPr lang="en-US" dirty="0"/>
              <a:t>, </a:t>
            </a:r>
            <a:r>
              <a:rPr lang="en-US" i="1" dirty="0"/>
              <a:t>year</a:t>
            </a:r>
            <a:r>
              <a:rPr lang="en-US" dirty="0"/>
              <a:t>}.</a:t>
            </a:r>
          </a:p>
          <a:p>
            <a:pPr>
              <a:lnSpc>
                <a:spcPct val="90000"/>
              </a:lnSpc>
              <a:tabLst>
                <a:tab pos="558404" algn="l"/>
                <a:tab pos="1931194" algn="l"/>
              </a:tabLst>
            </a:pPr>
            <a:r>
              <a:rPr lang="en-US" dirty="0"/>
              <a:t>BCNF Decomposition:</a:t>
            </a:r>
          </a:p>
          <a:p>
            <a:pPr lvl="1">
              <a:lnSpc>
                <a:spcPct val="90000"/>
              </a:lnSpc>
              <a:tabLst>
                <a:tab pos="558404" algn="l"/>
                <a:tab pos="1931194" algn="l"/>
              </a:tabLst>
            </a:pPr>
            <a:r>
              <a:rPr lang="en-US" i="1" dirty="0" err="1"/>
              <a:t>course_id</a:t>
            </a:r>
            <a:r>
              <a:rPr lang="en-US" dirty="0"/>
              <a:t>→ </a:t>
            </a:r>
            <a:r>
              <a:rPr lang="en-US" i="1" dirty="0"/>
              <a:t>title</a:t>
            </a:r>
            <a:r>
              <a:rPr lang="en-US" dirty="0"/>
              <a:t>, </a:t>
            </a:r>
            <a:r>
              <a:rPr lang="en-US" i="1" dirty="0" err="1"/>
              <a:t>dept_name</a:t>
            </a:r>
            <a:r>
              <a:rPr lang="en-US" dirty="0"/>
              <a:t>, </a:t>
            </a:r>
            <a:r>
              <a:rPr lang="en-US" i="1" dirty="0"/>
              <a:t>credits  </a:t>
            </a:r>
            <a:r>
              <a:rPr lang="en-US" dirty="0"/>
              <a:t>holds</a:t>
            </a:r>
          </a:p>
          <a:p>
            <a:pPr lvl="2">
              <a:lnSpc>
                <a:spcPct val="90000"/>
              </a:lnSpc>
              <a:tabLst>
                <a:tab pos="558404" algn="l"/>
                <a:tab pos="1931194" algn="l"/>
              </a:tabLst>
            </a:pPr>
            <a:r>
              <a:rPr lang="en-US" dirty="0"/>
              <a:t>but </a:t>
            </a:r>
            <a:r>
              <a:rPr lang="en-US" i="1" dirty="0" err="1"/>
              <a:t>course_id</a:t>
            </a:r>
            <a:r>
              <a:rPr lang="en-US" i="1" dirty="0"/>
              <a:t> </a:t>
            </a:r>
            <a:r>
              <a:rPr lang="en-US" dirty="0"/>
              <a:t>is not a </a:t>
            </a:r>
            <a:r>
              <a:rPr lang="en-US" dirty="0" err="1"/>
              <a:t>superkey</a:t>
            </a:r>
            <a:r>
              <a:rPr lang="en-US" dirty="0"/>
              <a:t>.</a:t>
            </a:r>
          </a:p>
          <a:p>
            <a:pPr lvl="1">
              <a:lnSpc>
                <a:spcPct val="90000"/>
              </a:lnSpc>
              <a:tabLst>
                <a:tab pos="558404" algn="l"/>
                <a:tab pos="1931194" algn="l"/>
              </a:tabLst>
            </a:pPr>
            <a:r>
              <a:rPr lang="en-US" dirty="0"/>
              <a:t> We replace </a:t>
            </a:r>
            <a:r>
              <a:rPr lang="en-US" i="1" dirty="0"/>
              <a:t>class </a:t>
            </a:r>
            <a:r>
              <a:rPr lang="en-US" dirty="0"/>
              <a:t>by:</a:t>
            </a:r>
          </a:p>
          <a:p>
            <a:pPr lvl="2">
              <a:lnSpc>
                <a:spcPct val="90000"/>
              </a:lnSpc>
              <a:tabLst>
                <a:tab pos="558404" algn="l"/>
                <a:tab pos="1931194" algn="l"/>
              </a:tabLst>
            </a:pPr>
            <a:r>
              <a:rPr lang="en-US" i="1" dirty="0"/>
              <a:t>course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, </a:t>
            </a:r>
            <a:r>
              <a:rPr lang="en-US" i="1" dirty="0"/>
              <a:t>title</a:t>
            </a:r>
            <a:r>
              <a:rPr lang="en-US" dirty="0"/>
              <a:t>, </a:t>
            </a:r>
            <a:r>
              <a:rPr lang="en-US" i="1" dirty="0" err="1"/>
              <a:t>dept_name</a:t>
            </a:r>
            <a:r>
              <a:rPr lang="en-US" dirty="0"/>
              <a:t>, </a:t>
            </a:r>
            <a:r>
              <a:rPr lang="en-US" i="1" dirty="0"/>
              <a:t>credits</a:t>
            </a:r>
            <a:r>
              <a:rPr lang="en-US" dirty="0"/>
              <a:t>)</a:t>
            </a:r>
          </a:p>
          <a:p>
            <a:pPr lvl="2">
              <a:lnSpc>
                <a:spcPct val="90000"/>
              </a:lnSpc>
              <a:tabLst>
                <a:tab pos="558404" algn="l"/>
                <a:tab pos="1931194" algn="l"/>
              </a:tabLst>
            </a:pPr>
            <a:r>
              <a:rPr lang="en-US" i="1" dirty="0"/>
              <a:t>class-1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, </a:t>
            </a:r>
            <a:r>
              <a:rPr lang="en-US" i="1" dirty="0" err="1"/>
              <a:t>sec_id</a:t>
            </a:r>
            <a:r>
              <a:rPr lang="en-US" dirty="0"/>
              <a:t>, </a:t>
            </a:r>
            <a:r>
              <a:rPr lang="en-US" i="1" dirty="0"/>
              <a:t>semester</a:t>
            </a:r>
            <a:r>
              <a:rPr lang="en-US" dirty="0"/>
              <a:t>, </a:t>
            </a:r>
            <a:r>
              <a:rPr lang="en-US" i="1" dirty="0"/>
              <a:t>year</a:t>
            </a:r>
            <a:r>
              <a:rPr lang="en-US" dirty="0"/>
              <a:t>, </a:t>
            </a:r>
            <a:r>
              <a:rPr lang="en-US" i="1" dirty="0"/>
              <a:t>building</a:t>
            </a:r>
            <a:r>
              <a:rPr lang="en-US" dirty="0"/>
              <a:t>,           </a:t>
            </a:r>
            <a:br>
              <a:rPr lang="en-US" dirty="0"/>
            </a:br>
            <a:r>
              <a:rPr lang="en-US" dirty="0"/>
              <a:t>             </a:t>
            </a:r>
            <a:r>
              <a:rPr lang="en-US" i="1" dirty="0" err="1"/>
              <a:t>room_number</a:t>
            </a:r>
            <a:r>
              <a:rPr lang="en-US" i="1" dirty="0"/>
              <a:t>, capacity</a:t>
            </a:r>
            <a:r>
              <a:rPr lang="en-US" dirty="0"/>
              <a:t>, </a:t>
            </a:r>
            <a:r>
              <a:rPr lang="en-US" i="1" dirty="0" err="1"/>
              <a:t>time_slot_id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944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24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03" grpId="0" build="p" autoUpdateAnimBg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Decomposition (Cont.)</a:t>
            </a:r>
          </a:p>
        </p:txBody>
      </p:sp>
      <p:sp>
        <p:nvSpPr>
          <p:cNvPr id="84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course </a:t>
            </a:r>
            <a:r>
              <a:rPr lang="en-US" dirty="0"/>
              <a:t>is in BCNF</a:t>
            </a:r>
          </a:p>
          <a:p>
            <a:pPr lvl="1"/>
            <a:r>
              <a:rPr lang="en-US" dirty="0"/>
              <a:t>How do we know this?</a:t>
            </a:r>
          </a:p>
          <a:p>
            <a:r>
              <a:rPr lang="en-US" i="1" dirty="0"/>
              <a:t>building</a:t>
            </a:r>
            <a:r>
              <a:rPr lang="en-US" dirty="0"/>
              <a:t>, </a:t>
            </a:r>
            <a:r>
              <a:rPr lang="en-US" i="1" dirty="0" err="1"/>
              <a:t>room_number</a:t>
            </a:r>
            <a:r>
              <a:rPr lang="en-US" dirty="0" err="1"/>
              <a:t>→</a:t>
            </a:r>
            <a:r>
              <a:rPr lang="en-US" i="1" dirty="0" err="1"/>
              <a:t>capacity</a:t>
            </a:r>
            <a:r>
              <a:rPr lang="en-US" i="1" dirty="0"/>
              <a:t>  </a:t>
            </a:r>
            <a:r>
              <a:rPr lang="en-US" dirty="0"/>
              <a:t>holds on </a:t>
            </a:r>
            <a:r>
              <a:rPr lang="en-US" i="1" dirty="0"/>
              <a:t>class-1</a:t>
            </a:r>
            <a:endParaRPr lang="en-US" dirty="0"/>
          </a:p>
          <a:p>
            <a:pPr lvl="1"/>
            <a:r>
              <a:rPr lang="en-US" dirty="0"/>
              <a:t> but {</a:t>
            </a:r>
            <a:r>
              <a:rPr lang="en-US" i="1" dirty="0"/>
              <a:t>building</a:t>
            </a:r>
            <a:r>
              <a:rPr lang="en-US" dirty="0"/>
              <a:t>, </a:t>
            </a:r>
            <a:r>
              <a:rPr lang="en-US" i="1" dirty="0" err="1"/>
              <a:t>room_number</a:t>
            </a:r>
            <a:r>
              <a:rPr lang="en-US" dirty="0"/>
              <a:t>} is not a </a:t>
            </a:r>
            <a:r>
              <a:rPr lang="en-US" dirty="0" err="1"/>
              <a:t>superkey</a:t>
            </a:r>
            <a:r>
              <a:rPr lang="en-US" dirty="0"/>
              <a:t> for </a:t>
            </a:r>
            <a:r>
              <a:rPr lang="en-US" i="1" dirty="0"/>
              <a:t>class-1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We replace </a:t>
            </a:r>
            <a:r>
              <a:rPr lang="en-US" i="1" dirty="0"/>
              <a:t>class-1 </a:t>
            </a:r>
            <a:r>
              <a:rPr lang="en-US" dirty="0"/>
              <a:t>by:</a:t>
            </a:r>
          </a:p>
          <a:p>
            <a:pPr lvl="2"/>
            <a:r>
              <a:rPr lang="en-US" i="1" dirty="0"/>
              <a:t>classroom </a:t>
            </a:r>
            <a:r>
              <a:rPr lang="en-US" dirty="0"/>
              <a:t>(</a:t>
            </a:r>
            <a:r>
              <a:rPr lang="en-US" i="1" dirty="0"/>
              <a:t>building</a:t>
            </a:r>
            <a:r>
              <a:rPr lang="en-US" dirty="0"/>
              <a:t>, </a:t>
            </a:r>
            <a:r>
              <a:rPr lang="en-US" i="1" dirty="0" err="1"/>
              <a:t>room_number</a:t>
            </a:r>
            <a:r>
              <a:rPr lang="en-US" dirty="0"/>
              <a:t>, </a:t>
            </a:r>
            <a:r>
              <a:rPr lang="en-US" i="1" dirty="0"/>
              <a:t>capacity</a:t>
            </a:r>
            <a:r>
              <a:rPr lang="en-US" dirty="0"/>
              <a:t>)</a:t>
            </a:r>
          </a:p>
          <a:p>
            <a:pPr lvl="2"/>
            <a:r>
              <a:rPr lang="en-US" i="1" dirty="0"/>
              <a:t>section </a:t>
            </a:r>
            <a:r>
              <a:rPr lang="en-US" dirty="0"/>
              <a:t>(</a:t>
            </a:r>
            <a:r>
              <a:rPr lang="en-US" i="1" dirty="0" err="1"/>
              <a:t>course_id</a:t>
            </a:r>
            <a:r>
              <a:rPr lang="en-US" dirty="0"/>
              <a:t>, </a:t>
            </a:r>
            <a:r>
              <a:rPr lang="en-US" i="1" dirty="0" err="1"/>
              <a:t>sec_id</a:t>
            </a:r>
            <a:r>
              <a:rPr lang="en-US" dirty="0"/>
              <a:t>, </a:t>
            </a:r>
            <a:r>
              <a:rPr lang="en-US" i="1" dirty="0"/>
              <a:t>semester</a:t>
            </a:r>
            <a:r>
              <a:rPr lang="en-US" dirty="0"/>
              <a:t>, </a:t>
            </a:r>
            <a:r>
              <a:rPr lang="en-US" i="1" dirty="0"/>
              <a:t>year</a:t>
            </a:r>
            <a:r>
              <a:rPr lang="en-US" dirty="0"/>
              <a:t>, </a:t>
            </a:r>
            <a:r>
              <a:rPr lang="en-US" i="1" dirty="0"/>
              <a:t>building</a:t>
            </a:r>
            <a:r>
              <a:rPr lang="en-US" dirty="0"/>
              <a:t>, </a:t>
            </a:r>
            <a:r>
              <a:rPr lang="en-US" i="1" dirty="0" err="1"/>
              <a:t>room_number</a:t>
            </a:r>
            <a:r>
              <a:rPr lang="en-US" dirty="0"/>
              <a:t>, </a:t>
            </a:r>
            <a:r>
              <a:rPr lang="en-US" i="1" dirty="0" err="1"/>
              <a:t>time_slot_id</a:t>
            </a:r>
            <a:r>
              <a:rPr lang="en-US" dirty="0"/>
              <a:t>)</a:t>
            </a:r>
          </a:p>
          <a:p>
            <a:r>
              <a:rPr lang="en-US" i="1" dirty="0"/>
              <a:t>classroom </a:t>
            </a:r>
            <a:r>
              <a:rPr lang="en-US" dirty="0"/>
              <a:t>and </a:t>
            </a:r>
            <a:r>
              <a:rPr lang="en-US" i="1" dirty="0"/>
              <a:t>section </a:t>
            </a:r>
            <a:r>
              <a:rPr lang="en-US" dirty="0"/>
              <a:t>are in BCNF.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89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263014" y="0"/>
            <a:ext cx="6829425" cy="742950"/>
          </a:xfrm>
        </p:spPr>
        <p:txBody>
          <a:bodyPr/>
          <a:lstStyle/>
          <a:p>
            <a:r>
              <a:rPr lang="en-US" dirty="0"/>
              <a:t>BCNF and Dependency Preservation</a:t>
            </a:r>
          </a:p>
        </p:txBody>
      </p:sp>
      <p:sp>
        <p:nvSpPr>
          <p:cNvPr id="74445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411480" y="1650058"/>
            <a:ext cx="8469630" cy="461358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tabLst>
                <a:tab pos="558404" algn="l"/>
                <a:tab pos="2009775" algn="l"/>
              </a:tabLst>
            </a:pPr>
            <a:r>
              <a:rPr lang="en-US" i="1" dirty="0"/>
              <a:t>R = </a:t>
            </a:r>
            <a:r>
              <a:rPr lang="en-US" dirty="0"/>
              <a:t>(</a:t>
            </a:r>
            <a:r>
              <a:rPr lang="en-US" i="1" dirty="0"/>
              <a:t>J, K, L </a:t>
            </a:r>
            <a:r>
              <a:rPr lang="en-US" dirty="0"/>
              <a:t>)</a:t>
            </a:r>
            <a:r>
              <a:rPr lang="en-US" i="1" dirty="0"/>
              <a:t/>
            </a:r>
            <a:br>
              <a:rPr lang="en-US" i="1" dirty="0"/>
            </a:br>
            <a:r>
              <a:rPr lang="en-US" i="1" dirty="0"/>
              <a:t>F = </a:t>
            </a:r>
            <a:r>
              <a:rPr lang="en-US" dirty="0"/>
              <a:t>{</a:t>
            </a:r>
            <a:r>
              <a:rPr lang="en-US" i="1" dirty="0"/>
              <a:t>JK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L</a:t>
            </a:r>
            <a:br>
              <a:rPr lang="en-US" i="1" dirty="0">
                <a:sym typeface="Monotype Sorts" charset="2"/>
              </a:rPr>
            </a:br>
            <a:r>
              <a:rPr lang="en-US" i="1" dirty="0">
                <a:sym typeface="Monotype Sorts" charset="2"/>
              </a:rPr>
              <a:t>	  L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K </a:t>
            </a:r>
            <a:r>
              <a:rPr lang="en-US" dirty="0">
                <a:sym typeface="Monotype Sorts" charset="2"/>
              </a:rPr>
              <a:t>}</a:t>
            </a:r>
            <a:br>
              <a:rPr lang="en-US" dirty="0">
                <a:sym typeface="Monotype Sorts" charset="2"/>
              </a:rPr>
            </a:br>
            <a:r>
              <a:rPr lang="en-US" dirty="0">
                <a:sym typeface="Monotype Sorts" charset="2"/>
              </a:rPr>
              <a:t>Two candidate keys = </a:t>
            </a:r>
            <a:r>
              <a:rPr lang="en-US" i="1" dirty="0">
                <a:sym typeface="Monotype Sorts" charset="2"/>
              </a:rPr>
              <a:t>JK </a:t>
            </a:r>
            <a:r>
              <a:rPr lang="en-US" dirty="0">
                <a:sym typeface="Monotype Sorts" charset="2"/>
              </a:rPr>
              <a:t>and </a:t>
            </a:r>
            <a:r>
              <a:rPr lang="en-US" i="1" dirty="0">
                <a:sym typeface="Monotype Sorts" charset="2"/>
              </a:rPr>
              <a:t>JL</a:t>
            </a:r>
          </a:p>
          <a:p>
            <a:pPr>
              <a:tabLst>
                <a:tab pos="558404" algn="l"/>
                <a:tab pos="2009775" algn="l"/>
              </a:tabLst>
            </a:pPr>
            <a:r>
              <a:rPr lang="en-US" i="1" dirty="0">
                <a:sym typeface="Monotype Sorts" charset="2"/>
              </a:rPr>
              <a:t>R </a:t>
            </a:r>
            <a:r>
              <a:rPr lang="en-US" dirty="0">
                <a:sym typeface="Monotype Sorts" charset="2"/>
              </a:rPr>
              <a:t>is not in BCNF</a:t>
            </a:r>
          </a:p>
          <a:p>
            <a:pPr>
              <a:tabLst>
                <a:tab pos="558404" algn="l"/>
                <a:tab pos="2009775" algn="l"/>
              </a:tabLst>
            </a:pPr>
            <a:r>
              <a:rPr lang="en-US" dirty="0">
                <a:sym typeface="Monotype Sorts" charset="2"/>
              </a:rPr>
              <a:t>Any decomposition of </a:t>
            </a:r>
            <a:r>
              <a:rPr lang="en-US" i="1" dirty="0">
                <a:sym typeface="Monotype Sorts" charset="2"/>
              </a:rPr>
              <a:t>R</a:t>
            </a:r>
            <a:r>
              <a:rPr lang="en-US" dirty="0">
                <a:sym typeface="Monotype Sorts" charset="2"/>
              </a:rPr>
              <a:t> will fail to preserve</a:t>
            </a:r>
          </a:p>
          <a:p>
            <a:pPr>
              <a:buNone/>
              <a:tabLst>
                <a:tab pos="558404" algn="l"/>
                <a:tab pos="2009775" algn="l"/>
              </a:tabLst>
            </a:pPr>
            <a:r>
              <a:rPr lang="en-US" dirty="0"/>
              <a:t>			</a:t>
            </a:r>
            <a:r>
              <a:rPr lang="en-US" i="1" dirty="0"/>
              <a:t>JK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L</a:t>
            </a:r>
          </a:p>
          <a:p>
            <a:pPr>
              <a:buNone/>
              <a:tabLst>
                <a:tab pos="558404" algn="l"/>
                <a:tab pos="2009775" algn="l"/>
              </a:tabLst>
            </a:pPr>
            <a:r>
              <a:rPr lang="en-US" dirty="0">
                <a:sym typeface="Monotype Sorts" charset="2"/>
              </a:rPr>
              <a:t>      This implies that testing for </a:t>
            </a:r>
            <a:r>
              <a:rPr lang="en-US" i="1" dirty="0"/>
              <a:t>JK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L </a:t>
            </a:r>
            <a:r>
              <a:rPr lang="en-US" dirty="0">
                <a:sym typeface="Monotype Sorts" charset="2"/>
              </a:rPr>
              <a:t>requires a join</a:t>
            </a:r>
            <a:endParaRPr lang="en-US" dirty="0"/>
          </a:p>
          <a:p>
            <a:pPr>
              <a:tabLst>
                <a:tab pos="558404" algn="l"/>
                <a:tab pos="2009775" algn="l"/>
              </a:tabLst>
            </a:pPr>
            <a:endParaRPr lang="en-US" dirty="0"/>
          </a:p>
        </p:txBody>
      </p:sp>
      <p:sp>
        <p:nvSpPr>
          <p:cNvPr id="744452" name="Text Box 4"/>
          <p:cNvSpPr txBox="1">
            <a:spLocks noChangeArrowheads="1"/>
          </p:cNvSpPr>
          <p:nvPr/>
        </p:nvSpPr>
        <p:spPr bwMode="auto">
          <a:xfrm>
            <a:off x="603884" y="942172"/>
            <a:ext cx="803719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just"/>
            <a:r>
              <a:rPr lang="en-US" sz="2000" dirty="0"/>
              <a:t>It is not always possible to get a BCNF decomposition that is </a:t>
            </a:r>
            <a:r>
              <a:rPr lang="en-US" sz="2000" dirty="0" smtClean="0"/>
              <a:t> dependency </a:t>
            </a:r>
            <a:r>
              <a:rPr lang="en-US" sz="2000" dirty="0"/>
              <a:t>preserving</a:t>
            </a:r>
          </a:p>
        </p:txBody>
      </p:sp>
    </p:spTree>
    <p:extLst>
      <p:ext uri="{BB962C8B-B14F-4D97-AF65-F5344CB8AC3E}">
        <p14:creationId xmlns:p14="http://schemas.microsoft.com/office/powerpoint/2010/main" val="332778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Third Normal Form: Motivation</a:t>
            </a:r>
          </a:p>
        </p:txBody>
      </p:sp>
      <p:sp>
        <p:nvSpPr>
          <p:cNvPr id="74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330" y="960120"/>
            <a:ext cx="8491220" cy="4789170"/>
          </a:xfrm>
        </p:spPr>
        <p:txBody>
          <a:bodyPr/>
          <a:lstStyle/>
          <a:p>
            <a:r>
              <a:rPr lang="en-US" dirty="0"/>
              <a:t>There are some situations where </a:t>
            </a:r>
          </a:p>
          <a:p>
            <a:pPr lvl="1"/>
            <a:r>
              <a:rPr lang="en-US" dirty="0"/>
              <a:t>BCNF is not dependency preserving, and </a:t>
            </a:r>
          </a:p>
          <a:p>
            <a:pPr lvl="1"/>
            <a:r>
              <a:rPr lang="en-US" dirty="0"/>
              <a:t>efficient checking for FD violation on updates is important</a:t>
            </a:r>
          </a:p>
          <a:p>
            <a:r>
              <a:rPr lang="en-US" dirty="0"/>
              <a:t>Solution: define a weaker normal form, called Third </a:t>
            </a:r>
            <a:r>
              <a:rPr lang="en-US" dirty="0" smtClean="0"/>
              <a:t>Normal </a:t>
            </a:r>
            <a:r>
              <a:rPr lang="en-US" dirty="0"/>
              <a:t>Form (3NF)</a:t>
            </a:r>
          </a:p>
          <a:p>
            <a:pPr lvl="1"/>
            <a:r>
              <a:rPr lang="en-US" dirty="0"/>
              <a:t>Allows some redundancy (with resultant problems; we </a:t>
            </a:r>
            <a:r>
              <a:rPr lang="en-US" dirty="0">
                <a:sym typeface="Greek Symbols" pitchFamily="18" charset="2"/>
              </a:rPr>
              <a:t>will see examples later)</a:t>
            </a:r>
            <a:endParaRPr lang="en-US" dirty="0"/>
          </a:p>
          <a:p>
            <a:pPr lvl="1"/>
            <a:r>
              <a:rPr lang="en-US" dirty="0"/>
              <a:t>But functional dependencies can be checked on individual relations without computing a join.</a:t>
            </a:r>
          </a:p>
          <a:p>
            <a:pPr lvl="1"/>
            <a:r>
              <a:rPr lang="en-US" dirty="0"/>
              <a:t>There is always a lossless-join, dependency-preserving decomposition into 3NF.</a:t>
            </a:r>
          </a:p>
        </p:txBody>
      </p:sp>
    </p:spTree>
    <p:extLst>
      <p:ext uri="{BB962C8B-B14F-4D97-AF65-F5344CB8AC3E}">
        <p14:creationId xmlns:p14="http://schemas.microsoft.com/office/powerpoint/2010/main" val="109286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3NF Example</a:t>
            </a:r>
          </a:p>
        </p:txBody>
      </p:sp>
      <p:sp>
        <p:nvSpPr>
          <p:cNvPr id="74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4320" y="1085850"/>
            <a:ext cx="8571230" cy="4812030"/>
          </a:xfrm>
        </p:spPr>
        <p:txBody>
          <a:bodyPr/>
          <a:lstStyle/>
          <a:p>
            <a:pPr>
              <a:tabLst>
                <a:tab pos="770335" algn="l"/>
                <a:tab pos="1841897" algn="l"/>
              </a:tabLst>
            </a:pPr>
            <a:r>
              <a:rPr lang="en-US" dirty="0"/>
              <a:t>Relation </a:t>
            </a:r>
            <a:r>
              <a:rPr lang="en-US" i="1" dirty="0" err="1"/>
              <a:t>dept_advisor</a:t>
            </a:r>
            <a:r>
              <a:rPr lang="en-US" dirty="0"/>
              <a:t>:</a:t>
            </a:r>
          </a:p>
          <a:p>
            <a:pPr lvl="1">
              <a:tabLst>
                <a:tab pos="770335" algn="l"/>
                <a:tab pos="1841897" algn="l"/>
              </a:tabLst>
            </a:pPr>
            <a:r>
              <a:rPr lang="en-US" i="1" dirty="0" err="1"/>
              <a:t>dept_advisor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i="1" dirty="0" err="1"/>
              <a:t>s_ID</a:t>
            </a:r>
            <a:r>
              <a:rPr lang="en-US" i="1" dirty="0"/>
              <a:t>, </a:t>
            </a:r>
            <a:r>
              <a:rPr lang="en-US" i="1" dirty="0" err="1"/>
              <a:t>i_ID</a:t>
            </a:r>
            <a:r>
              <a:rPr lang="en-US" i="1" dirty="0"/>
              <a:t>, </a:t>
            </a:r>
            <a:r>
              <a:rPr lang="en-US" i="1" dirty="0" err="1"/>
              <a:t>dept_name</a:t>
            </a:r>
            <a:r>
              <a:rPr lang="en-US" i="1" dirty="0"/>
              <a:t>)</a:t>
            </a:r>
            <a:br>
              <a:rPr lang="en-US" i="1" dirty="0"/>
            </a:br>
            <a:r>
              <a:rPr lang="en-US" i="1" dirty="0"/>
              <a:t>F = </a:t>
            </a:r>
            <a:r>
              <a:rPr lang="en-US" dirty="0"/>
              <a:t>{</a:t>
            </a:r>
            <a:r>
              <a:rPr lang="en-US" i="1" dirty="0" err="1"/>
              <a:t>s_ID</a:t>
            </a:r>
            <a:r>
              <a:rPr lang="en-US" i="1" dirty="0"/>
              <a:t>, </a:t>
            </a:r>
            <a:r>
              <a:rPr lang="en-US" i="1" dirty="0" err="1"/>
              <a:t>dept_name</a:t>
            </a:r>
            <a:r>
              <a:rPr lang="en-US" i="1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i="1" dirty="0"/>
              <a:t> </a:t>
            </a:r>
            <a:r>
              <a:rPr lang="en-US" i="1" dirty="0" err="1"/>
              <a:t>i_ID</a:t>
            </a:r>
            <a:r>
              <a:rPr lang="en-US" i="1" dirty="0"/>
              <a:t>,  </a:t>
            </a:r>
            <a:r>
              <a:rPr lang="en-US" i="1" dirty="0" err="1"/>
              <a:t>i_ID</a:t>
            </a:r>
            <a:r>
              <a:rPr lang="en-US" i="1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err="1">
                <a:sym typeface="Wingdings" panose="05000000000000000000" pitchFamily="2" charset="2"/>
              </a:rPr>
              <a:t>dept_name</a:t>
            </a:r>
            <a:r>
              <a:rPr lang="en-US" dirty="0">
                <a:sym typeface="Monotype Sorts" charset="2"/>
              </a:rPr>
              <a:t>}</a:t>
            </a:r>
          </a:p>
          <a:p>
            <a:pPr lvl="1">
              <a:tabLst>
                <a:tab pos="770335" algn="l"/>
                <a:tab pos="1841897" algn="l"/>
              </a:tabLst>
            </a:pPr>
            <a:r>
              <a:rPr lang="en-US" dirty="0">
                <a:sym typeface="Monotype Sorts" charset="2"/>
              </a:rPr>
              <a:t>Two candidate keys:  </a:t>
            </a:r>
            <a:r>
              <a:rPr lang="en-US" i="1" dirty="0" err="1">
                <a:sym typeface="Monotype Sorts" charset="2"/>
              </a:rPr>
              <a:t>s_ID</a:t>
            </a:r>
            <a:r>
              <a:rPr lang="en-US" i="1" dirty="0">
                <a:sym typeface="Monotype Sorts" charset="2"/>
              </a:rPr>
              <a:t>, </a:t>
            </a:r>
            <a:r>
              <a:rPr lang="en-US" i="1" dirty="0" err="1">
                <a:sym typeface="Monotype Sorts" charset="2"/>
              </a:rPr>
              <a:t>dept_name</a:t>
            </a:r>
            <a:r>
              <a:rPr lang="en-US" i="1" dirty="0">
                <a:sym typeface="Monotype Sorts" charset="2"/>
              </a:rPr>
              <a:t>, </a:t>
            </a:r>
            <a:r>
              <a:rPr lang="en-US" dirty="0">
                <a:sym typeface="Monotype Sorts" charset="2"/>
              </a:rPr>
              <a:t>and </a:t>
            </a:r>
            <a:r>
              <a:rPr lang="en-US" i="1" dirty="0">
                <a:sym typeface="Monotype Sorts" charset="2"/>
              </a:rPr>
              <a:t> </a:t>
            </a:r>
            <a:r>
              <a:rPr lang="en-US" i="1" dirty="0" err="1">
                <a:sym typeface="Monotype Sorts" charset="2"/>
              </a:rPr>
              <a:t>i_ID</a:t>
            </a:r>
            <a:r>
              <a:rPr lang="en-US" i="1" dirty="0">
                <a:sym typeface="Monotype Sorts" charset="2"/>
              </a:rPr>
              <a:t>, </a:t>
            </a:r>
            <a:r>
              <a:rPr lang="en-US" i="1" dirty="0" err="1">
                <a:sym typeface="Monotype Sorts" charset="2"/>
              </a:rPr>
              <a:t>s_ID</a:t>
            </a:r>
            <a:endParaRPr lang="en-US" i="1" dirty="0">
              <a:sym typeface="Monotype Sorts" charset="2"/>
            </a:endParaRPr>
          </a:p>
          <a:p>
            <a:pPr lvl="1">
              <a:tabLst>
                <a:tab pos="770335" algn="l"/>
                <a:tab pos="1841897" algn="l"/>
              </a:tabLst>
            </a:pPr>
            <a:r>
              <a:rPr lang="en-US" i="1" dirty="0">
                <a:sym typeface="Monotype Sorts" charset="2"/>
              </a:rPr>
              <a:t>R</a:t>
            </a:r>
            <a:r>
              <a:rPr lang="en-US" dirty="0">
                <a:sym typeface="Monotype Sorts" charset="2"/>
              </a:rPr>
              <a:t> is in 3NF</a:t>
            </a:r>
          </a:p>
          <a:p>
            <a:pPr lvl="2">
              <a:tabLst>
                <a:tab pos="770335" algn="l"/>
                <a:tab pos="1841897" algn="l"/>
              </a:tabLst>
            </a:pPr>
            <a:r>
              <a:rPr lang="en-US" i="1" dirty="0" err="1"/>
              <a:t>s_ID</a:t>
            </a:r>
            <a:r>
              <a:rPr lang="en-US" i="1" dirty="0"/>
              <a:t>, </a:t>
            </a:r>
            <a:r>
              <a:rPr lang="en-US" i="1" dirty="0" err="1"/>
              <a:t>dept_name</a:t>
            </a:r>
            <a:r>
              <a:rPr lang="en-US" i="1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i="1" dirty="0"/>
              <a:t> </a:t>
            </a:r>
            <a:r>
              <a:rPr lang="en-US" i="1" dirty="0" err="1"/>
              <a:t>i_ID</a:t>
            </a:r>
            <a:r>
              <a:rPr lang="en-US" i="1" dirty="0">
                <a:sym typeface="Monotype Sorts" charset="2"/>
              </a:rPr>
              <a:t>   </a:t>
            </a:r>
            <a:r>
              <a:rPr lang="en-US" i="1" dirty="0" err="1"/>
              <a:t>s_ID</a:t>
            </a:r>
            <a:endParaRPr lang="en-US" i="1" dirty="0"/>
          </a:p>
          <a:p>
            <a:pPr lvl="3">
              <a:tabLst>
                <a:tab pos="770335" algn="l"/>
                <a:tab pos="1841897" algn="l"/>
              </a:tabLst>
            </a:pPr>
            <a:r>
              <a:rPr lang="en-US" i="1" dirty="0"/>
              <a:t> </a:t>
            </a:r>
            <a:r>
              <a:rPr lang="en-US" i="1" dirty="0" err="1"/>
              <a:t>dept_name</a:t>
            </a:r>
            <a:r>
              <a:rPr lang="en-US" i="1" dirty="0"/>
              <a:t> </a:t>
            </a:r>
            <a:r>
              <a:rPr lang="en-US" dirty="0">
                <a:sym typeface="Monotype Sorts" charset="2"/>
              </a:rPr>
              <a:t>is a </a:t>
            </a:r>
            <a:r>
              <a:rPr lang="en-US" dirty="0" err="1">
                <a:sym typeface="Monotype Sorts" charset="2"/>
              </a:rPr>
              <a:t>superkey</a:t>
            </a:r>
            <a:endParaRPr lang="en-US" dirty="0">
              <a:sym typeface="Monotype Sorts" charset="2"/>
            </a:endParaRPr>
          </a:p>
          <a:p>
            <a:pPr lvl="2">
              <a:tabLst>
                <a:tab pos="770335" algn="l"/>
                <a:tab pos="1841897" algn="l"/>
              </a:tabLst>
            </a:pPr>
            <a:r>
              <a:rPr lang="en-US" dirty="0">
                <a:sym typeface="Monotype Sorts" charset="2"/>
              </a:rPr>
              <a:t> </a:t>
            </a:r>
            <a:r>
              <a:rPr lang="en-US" i="1" dirty="0" err="1"/>
              <a:t>i_ID</a:t>
            </a:r>
            <a:r>
              <a:rPr lang="en-US" i="1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i="1" dirty="0" err="1">
                <a:sym typeface="Wingdings" panose="05000000000000000000" pitchFamily="2" charset="2"/>
              </a:rPr>
              <a:t>dept_name</a:t>
            </a:r>
            <a:r>
              <a:rPr lang="en-US" i="1" dirty="0">
                <a:sym typeface="Monotype Sorts" charset="2"/>
              </a:rPr>
              <a:t> 	</a:t>
            </a:r>
          </a:p>
          <a:p>
            <a:pPr lvl="3">
              <a:tabLst>
                <a:tab pos="770335" algn="l"/>
                <a:tab pos="1841897" algn="l"/>
              </a:tabLst>
            </a:pPr>
            <a:r>
              <a:rPr lang="en-US" i="1" dirty="0" err="1">
                <a:sym typeface="Monotype Sorts" charset="2"/>
              </a:rPr>
              <a:t>dept_name</a:t>
            </a:r>
            <a:r>
              <a:rPr lang="en-US" i="1" dirty="0">
                <a:sym typeface="Monotype Sorts" charset="2"/>
              </a:rPr>
              <a:t> </a:t>
            </a:r>
            <a:r>
              <a:rPr lang="en-US" dirty="0">
                <a:sym typeface="Monotype Sorts" charset="2"/>
              </a:rPr>
              <a:t>is contained in a candidate key</a:t>
            </a:r>
          </a:p>
          <a:p>
            <a:pPr>
              <a:buNone/>
              <a:tabLst>
                <a:tab pos="770335" algn="l"/>
                <a:tab pos="1841897" algn="l"/>
              </a:tabLst>
            </a:pPr>
            <a:endParaRPr lang="en-US" dirty="0">
              <a:sym typeface="Symbol" panose="05050102010706020507" pitchFamily="18" charset="2"/>
            </a:endParaRPr>
          </a:p>
          <a:p>
            <a:pPr>
              <a:tabLst>
                <a:tab pos="770335" algn="l"/>
                <a:tab pos="1841897" algn="l"/>
              </a:tabLst>
            </a:pPr>
            <a:endParaRPr lang="en-US" dirty="0">
              <a:sym typeface="Monotype Sorts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5243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838325" y="172046"/>
            <a:ext cx="6057900" cy="457200"/>
          </a:xfrm>
        </p:spPr>
        <p:txBody>
          <a:bodyPr/>
          <a:lstStyle/>
          <a:p>
            <a:r>
              <a:rPr lang="en-US" dirty="0"/>
              <a:t>Redundancy  in 3NF</a:t>
            </a:r>
          </a:p>
        </p:txBody>
      </p:sp>
      <p:sp>
        <p:nvSpPr>
          <p:cNvPr id="750595" name="Rectangle 3"/>
          <p:cNvSpPr>
            <a:spLocks noChangeArrowheads="1"/>
          </p:cNvSpPr>
          <p:nvPr/>
        </p:nvSpPr>
        <p:spPr bwMode="auto">
          <a:xfrm>
            <a:off x="4713685" y="2347913"/>
            <a:ext cx="457200" cy="285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350" i="1"/>
              <a:t>J</a:t>
            </a:r>
          </a:p>
        </p:txBody>
      </p:sp>
      <p:sp>
        <p:nvSpPr>
          <p:cNvPr id="750596" name="Rectangle 4"/>
          <p:cNvSpPr>
            <a:spLocks noChangeArrowheads="1"/>
          </p:cNvSpPr>
          <p:nvPr/>
        </p:nvSpPr>
        <p:spPr bwMode="auto">
          <a:xfrm>
            <a:off x="4713685" y="2669381"/>
            <a:ext cx="4572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</a:pPr>
            <a:r>
              <a:rPr lang="en-US" sz="1350" i="1"/>
              <a:t>j</a:t>
            </a:r>
            <a:r>
              <a:rPr lang="en-US" sz="1350" baseline="-25000"/>
              <a:t>1</a:t>
            </a:r>
          </a:p>
          <a:p>
            <a:pPr algn="ctr">
              <a:lnSpc>
                <a:spcPct val="80000"/>
              </a:lnSpc>
            </a:pPr>
            <a:endParaRPr lang="en-US" sz="1350"/>
          </a:p>
          <a:p>
            <a:pPr algn="ctr">
              <a:lnSpc>
                <a:spcPct val="80000"/>
              </a:lnSpc>
            </a:pPr>
            <a:r>
              <a:rPr lang="en-US" sz="1350" i="1"/>
              <a:t>j</a:t>
            </a:r>
            <a:r>
              <a:rPr lang="en-US" sz="1350" baseline="-25000"/>
              <a:t>2</a:t>
            </a:r>
          </a:p>
          <a:p>
            <a:pPr algn="ctr">
              <a:lnSpc>
                <a:spcPct val="80000"/>
              </a:lnSpc>
            </a:pPr>
            <a:endParaRPr lang="en-US" sz="1350" baseline="-25000"/>
          </a:p>
          <a:p>
            <a:pPr algn="ctr">
              <a:lnSpc>
                <a:spcPct val="80000"/>
              </a:lnSpc>
            </a:pPr>
            <a:r>
              <a:rPr lang="en-US" sz="1350" i="1"/>
              <a:t>j</a:t>
            </a:r>
            <a:r>
              <a:rPr lang="en-US" sz="1350" baseline="-25000"/>
              <a:t>3</a:t>
            </a:r>
          </a:p>
          <a:p>
            <a:pPr algn="ctr">
              <a:lnSpc>
                <a:spcPct val="80000"/>
              </a:lnSpc>
            </a:pPr>
            <a:endParaRPr lang="en-US" sz="1350" i="1"/>
          </a:p>
          <a:p>
            <a:pPr algn="ctr">
              <a:lnSpc>
                <a:spcPct val="80000"/>
              </a:lnSpc>
            </a:pPr>
            <a:r>
              <a:rPr lang="en-US" sz="1350" i="1"/>
              <a:t>null</a:t>
            </a:r>
          </a:p>
        </p:txBody>
      </p:sp>
      <p:sp>
        <p:nvSpPr>
          <p:cNvPr id="750597" name="Rectangle 5"/>
          <p:cNvSpPr>
            <a:spLocks noChangeArrowheads="1"/>
          </p:cNvSpPr>
          <p:nvPr/>
        </p:nvSpPr>
        <p:spPr bwMode="auto">
          <a:xfrm>
            <a:off x="5170885" y="2347913"/>
            <a:ext cx="342900" cy="285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350" i="1"/>
              <a:t>L</a:t>
            </a:r>
          </a:p>
        </p:txBody>
      </p:sp>
      <p:sp>
        <p:nvSpPr>
          <p:cNvPr id="750598" name="Rectangle 6"/>
          <p:cNvSpPr>
            <a:spLocks noChangeArrowheads="1"/>
          </p:cNvSpPr>
          <p:nvPr/>
        </p:nvSpPr>
        <p:spPr bwMode="auto">
          <a:xfrm>
            <a:off x="5181482" y="2667953"/>
            <a:ext cx="3429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</a:pPr>
            <a:r>
              <a:rPr lang="en-US" sz="1350" i="1"/>
              <a:t>l</a:t>
            </a:r>
            <a:r>
              <a:rPr lang="en-US" sz="1350" baseline="-25000"/>
              <a:t>1</a:t>
            </a:r>
          </a:p>
          <a:p>
            <a:pPr algn="ctr">
              <a:lnSpc>
                <a:spcPct val="80000"/>
              </a:lnSpc>
            </a:pPr>
            <a:endParaRPr lang="en-US" sz="1350" baseline="-25000"/>
          </a:p>
          <a:p>
            <a:pPr algn="ctr">
              <a:lnSpc>
                <a:spcPct val="80000"/>
              </a:lnSpc>
            </a:pPr>
            <a:r>
              <a:rPr lang="en-US" sz="1350" i="1"/>
              <a:t>l</a:t>
            </a:r>
            <a:r>
              <a:rPr lang="en-US" sz="1350" baseline="-25000"/>
              <a:t>1</a:t>
            </a:r>
          </a:p>
          <a:p>
            <a:pPr algn="ctr">
              <a:lnSpc>
                <a:spcPct val="80000"/>
              </a:lnSpc>
            </a:pPr>
            <a:endParaRPr lang="en-US" sz="1350" baseline="-25000"/>
          </a:p>
          <a:p>
            <a:pPr algn="ctr">
              <a:lnSpc>
                <a:spcPct val="80000"/>
              </a:lnSpc>
            </a:pPr>
            <a:r>
              <a:rPr lang="en-US" sz="1350" i="1"/>
              <a:t>l</a:t>
            </a:r>
            <a:r>
              <a:rPr lang="en-US" sz="1350" baseline="-25000"/>
              <a:t>1</a:t>
            </a:r>
          </a:p>
          <a:p>
            <a:pPr algn="ctr">
              <a:lnSpc>
                <a:spcPct val="80000"/>
              </a:lnSpc>
            </a:pPr>
            <a:endParaRPr lang="en-US" sz="1350" i="1"/>
          </a:p>
          <a:p>
            <a:pPr algn="ctr">
              <a:lnSpc>
                <a:spcPct val="80000"/>
              </a:lnSpc>
            </a:pPr>
            <a:r>
              <a:rPr lang="en-US" sz="1350" i="1"/>
              <a:t>l</a:t>
            </a:r>
            <a:r>
              <a:rPr lang="en-US" sz="1350" baseline="-25000"/>
              <a:t>2</a:t>
            </a:r>
          </a:p>
        </p:txBody>
      </p:sp>
      <p:sp>
        <p:nvSpPr>
          <p:cNvPr id="750599" name="Rectangle 7"/>
          <p:cNvSpPr>
            <a:spLocks noChangeArrowheads="1"/>
          </p:cNvSpPr>
          <p:nvPr/>
        </p:nvSpPr>
        <p:spPr bwMode="auto">
          <a:xfrm>
            <a:off x="5513785" y="2347913"/>
            <a:ext cx="342900" cy="285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350" i="1"/>
              <a:t>K</a:t>
            </a:r>
          </a:p>
        </p:txBody>
      </p:sp>
      <p:sp>
        <p:nvSpPr>
          <p:cNvPr id="750600" name="Rectangle 8"/>
          <p:cNvSpPr>
            <a:spLocks noChangeArrowheads="1"/>
          </p:cNvSpPr>
          <p:nvPr/>
        </p:nvSpPr>
        <p:spPr bwMode="auto">
          <a:xfrm>
            <a:off x="5510213" y="2669381"/>
            <a:ext cx="3429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</a:pPr>
            <a:r>
              <a:rPr lang="en-US" sz="1350" i="1" dirty="0"/>
              <a:t>k</a:t>
            </a:r>
            <a:r>
              <a:rPr lang="en-US" sz="1350" baseline="-25000" dirty="0"/>
              <a:t>1</a:t>
            </a:r>
          </a:p>
          <a:p>
            <a:pPr algn="ctr">
              <a:lnSpc>
                <a:spcPct val="80000"/>
              </a:lnSpc>
            </a:pPr>
            <a:endParaRPr lang="en-US" sz="1350" baseline="-25000" dirty="0"/>
          </a:p>
          <a:p>
            <a:pPr algn="ctr">
              <a:lnSpc>
                <a:spcPct val="80000"/>
              </a:lnSpc>
            </a:pPr>
            <a:r>
              <a:rPr lang="en-US" sz="1350" i="1" dirty="0"/>
              <a:t>k</a:t>
            </a:r>
            <a:r>
              <a:rPr lang="en-US" sz="1350" baseline="-25000" dirty="0"/>
              <a:t>1</a:t>
            </a:r>
          </a:p>
          <a:p>
            <a:pPr algn="ctr">
              <a:lnSpc>
                <a:spcPct val="80000"/>
              </a:lnSpc>
            </a:pPr>
            <a:endParaRPr lang="en-US" sz="1350" baseline="-25000" dirty="0"/>
          </a:p>
          <a:p>
            <a:pPr algn="ctr">
              <a:lnSpc>
                <a:spcPct val="80000"/>
              </a:lnSpc>
            </a:pPr>
            <a:r>
              <a:rPr lang="en-US" sz="1350" i="1" dirty="0"/>
              <a:t>k</a:t>
            </a:r>
            <a:r>
              <a:rPr lang="en-US" sz="1350" baseline="-25000" dirty="0"/>
              <a:t>1</a:t>
            </a:r>
          </a:p>
          <a:p>
            <a:pPr algn="ctr">
              <a:lnSpc>
                <a:spcPct val="80000"/>
              </a:lnSpc>
            </a:pPr>
            <a:endParaRPr lang="en-US" sz="1350" i="1" dirty="0"/>
          </a:p>
          <a:p>
            <a:pPr algn="ctr">
              <a:lnSpc>
                <a:spcPct val="80000"/>
              </a:lnSpc>
            </a:pPr>
            <a:r>
              <a:rPr lang="en-US" sz="1350" i="1" dirty="0"/>
              <a:t>k</a:t>
            </a:r>
            <a:r>
              <a:rPr lang="en-US" sz="1350" baseline="-25000" dirty="0"/>
              <a:t>2</a:t>
            </a:r>
          </a:p>
        </p:txBody>
      </p:sp>
      <p:sp>
        <p:nvSpPr>
          <p:cNvPr id="750601" name="Rectangle 9"/>
          <p:cNvSpPr>
            <a:spLocks noChangeArrowheads="1"/>
          </p:cNvSpPr>
          <p:nvPr/>
        </p:nvSpPr>
        <p:spPr bwMode="auto">
          <a:xfrm>
            <a:off x="331470" y="4130396"/>
            <a:ext cx="8412480" cy="2304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77165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2885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68605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4325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0045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Font typeface="Monotype Sorts" charset="2"/>
              <a:buChar char="n"/>
            </a:pPr>
            <a:r>
              <a:rPr kumimoji="1" lang="en-US" sz="2000" dirty="0">
                <a:latin typeface="Helvetica" panose="020B0604020202020204" pitchFamily="34" charset="0"/>
                <a:sym typeface="Monotype Sorts" charset="2"/>
              </a:rPr>
              <a:t>repetition of information (e.g., the relationship </a:t>
            </a:r>
            <a:r>
              <a:rPr kumimoji="1" lang="en-US" sz="2000" i="1" dirty="0">
                <a:latin typeface="Helvetica" panose="020B0604020202020204" pitchFamily="34" charset="0"/>
                <a:sym typeface="Monotype Sorts" charset="2"/>
              </a:rPr>
              <a:t>l</a:t>
            </a:r>
            <a:r>
              <a:rPr kumimoji="1" lang="en-US" sz="2000" baseline="-25000" dirty="0">
                <a:latin typeface="Helvetica" panose="020B0604020202020204" pitchFamily="34" charset="0"/>
                <a:sym typeface="Monotype Sorts" charset="2"/>
              </a:rPr>
              <a:t>1</a:t>
            </a:r>
            <a:r>
              <a:rPr kumimoji="1" lang="en-US" sz="2000" dirty="0">
                <a:latin typeface="Helvetica" panose="020B0604020202020204" pitchFamily="34" charset="0"/>
                <a:sym typeface="Monotype Sorts" charset="2"/>
              </a:rPr>
              <a:t>, </a:t>
            </a:r>
            <a:r>
              <a:rPr kumimoji="1" lang="en-US" sz="2000" i="1" dirty="0">
                <a:latin typeface="Helvetica" panose="020B0604020202020204" pitchFamily="34" charset="0"/>
                <a:sym typeface="Monotype Sorts" charset="2"/>
              </a:rPr>
              <a:t>k</a:t>
            </a:r>
            <a:r>
              <a:rPr kumimoji="1" lang="en-US" sz="2000" baseline="-25000" dirty="0">
                <a:latin typeface="Helvetica" panose="020B0604020202020204" pitchFamily="34" charset="0"/>
                <a:sym typeface="Monotype Sorts" charset="2"/>
              </a:rPr>
              <a:t>1</a:t>
            </a:r>
            <a:r>
              <a:rPr kumimoji="1" lang="en-US" sz="2000" dirty="0">
                <a:latin typeface="Helvetica" panose="020B0604020202020204" pitchFamily="34" charset="0"/>
                <a:sym typeface="Monotype Sorts" charset="2"/>
              </a:rPr>
              <a:t>) </a:t>
            </a:r>
          </a:p>
          <a:p>
            <a:pPr lvl="1">
              <a:spcBef>
                <a:spcPct val="35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en-US" sz="2000" dirty="0">
                <a:latin typeface="Helvetica" panose="020B0604020202020204" pitchFamily="34" charset="0"/>
                <a:sym typeface="Monotype Sorts" charset="2"/>
              </a:rPr>
              <a:t>(</a:t>
            </a:r>
            <a:r>
              <a:rPr kumimoji="1" lang="en-US" sz="2000" i="1" dirty="0" err="1">
                <a:latin typeface="Helvetica" panose="020B0604020202020204" pitchFamily="34" charset="0"/>
                <a:sym typeface="Monotype Sorts" charset="2"/>
              </a:rPr>
              <a:t>i_ID</a:t>
            </a:r>
            <a:r>
              <a:rPr kumimoji="1" lang="en-US" sz="2000" i="1" dirty="0">
                <a:latin typeface="Helvetica" panose="020B0604020202020204" pitchFamily="34" charset="0"/>
                <a:sym typeface="Monotype Sorts" charset="2"/>
              </a:rPr>
              <a:t>, </a:t>
            </a:r>
            <a:r>
              <a:rPr kumimoji="1" lang="en-US" sz="2000" i="1" dirty="0" err="1">
                <a:latin typeface="Helvetica" panose="020B0604020202020204" pitchFamily="34" charset="0"/>
                <a:sym typeface="Monotype Sorts" charset="2"/>
              </a:rPr>
              <a:t>dept_name</a:t>
            </a:r>
            <a:r>
              <a:rPr kumimoji="1" lang="en-US" sz="2000" i="1" dirty="0">
                <a:latin typeface="Helvetica" panose="020B0604020202020204" pitchFamily="34" charset="0"/>
                <a:sym typeface="Monotype Sorts" charset="2"/>
              </a:rPr>
              <a:t>)</a:t>
            </a:r>
            <a:endParaRPr kumimoji="1" lang="en-US" sz="2000" dirty="0">
              <a:latin typeface="Helvetica" panose="020B0604020202020204" pitchFamily="34" charset="0"/>
              <a:sym typeface="Monotype Sorts" charset="2"/>
            </a:endParaRPr>
          </a:p>
          <a:p>
            <a:pPr>
              <a:spcBef>
                <a:spcPct val="35000"/>
              </a:spcBef>
              <a:buClr>
                <a:schemeClr val="tx2"/>
              </a:buClr>
              <a:buFont typeface="Monotype Sorts" charset="2"/>
              <a:buChar char="n"/>
            </a:pPr>
            <a:r>
              <a:rPr kumimoji="1" lang="en-US" sz="2000" dirty="0">
                <a:latin typeface="Helvetica" panose="020B0604020202020204" pitchFamily="34" charset="0"/>
                <a:sym typeface="Monotype Sorts" charset="2"/>
              </a:rPr>
              <a:t>need to use null values (e.g., to represent the relationship</a:t>
            </a:r>
            <a:br>
              <a:rPr kumimoji="1" lang="en-US" sz="2000" dirty="0">
                <a:latin typeface="Helvetica" panose="020B0604020202020204" pitchFamily="34" charset="0"/>
                <a:sym typeface="Monotype Sorts" charset="2"/>
              </a:rPr>
            </a:br>
            <a:r>
              <a:rPr kumimoji="1" lang="en-US" sz="2000" dirty="0">
                <a:latin typeface="Helvetica" panose="020B0604020202020204" pitchFamily="34" charset="0"/>
                <a:sym typeface="Monotype Sorts" charset="2"/>
              </a:rPr>
              <a:t>     </a:t>
            </a:r>
            <a:r>
              <a:rPr kumimoji="1" lang="en-US" sz="2000" i="1" dirty="0">
                <a:latin typeface="Helvetica" panose="020B0604020202020204" pitchFamily="34" charset="0"/>
                <a:sym typeface="Monotype Sorts" charset="2"/>
              </a:rPr>
              <a:t>l</a:t>
            </a:r>
            <a:r>
              <a:rPr kumimoji="1" lang="en-US" sz="2000" baseline="-25000" dirty="0">
                <a:latin typeface="Helvetica" panose="020B0604020202020204" pitchFamily="34" charset="0"/>
                <a:sym typeface="Monotype Sorts" charset="2"/>
              </a:rPr>
              <a:t>2</a:t>
            </a:r>
            <a:r>
              <a:rPr kumimoji="1" lang="en-US" sz="2000" dirty="0">
                <a:latin typeface="Helvetica" panose="020B0604020202020204" pitchFamily="34" charset="0"/>
                <a:sym typeface="Monotype Sorts" charset="2"/>
              </a:rPr>
              <a:t>, </a:t>
            </a:r>
            <a:r>
              <a:rPr kumimoji="1" lang="en-US" sz="2000" i="1" dirty="0">
                <a:latin typeface="Helvetica" panose="020B0604020202020204" pitchFamily="34" charset="0"/>
                <a:sym typeface="Monotype Sorts" charset="2"/>
              </a:rPr>
              <a:t>k</a:t>
            </a:r>
            <a:r>
              <a:rPr kumimoji="1" lang="en-US" sz="2000" baseline="-25000" dirty="0">
                <a:latin typeface="Helvetica" panose="020B0604020202020204" pitchFamily="34" charset="0"/>
                <a:sym typeface="Monotype Sorts" charset="2"/>
              </a:rPr>
              <a:t>2</a:t>
            </a:r>
            <a:r>
              <a:rPr kumimoji="1" lang="en-US" sz="2000" dirty="0">
                <a:latin typeface="Helvetica" panose="020B0604020202020204" pitchFamily="34" charset="0"/>
                <a:sym typeface="Monotype Sorts" charset="2"/>
              </a:rPr>
              <a:t> where there is no corresponding value for </a:t>
            </a:r>
            <a:r>
              <a:rPr kumimoji="1" lang="en-US" sz="2000" i="1" dirty="0">
                <a:latin typeface="Helvetica" panose="020B0604020202020204" pitchFamily="34" charset="0"/>
                <a:sym typeface="Monotype Sorts" charset="2"/>
              </a:rPr>
              <a:t>J</a:t>
            </a:r>
            <a:r>
              <a:rPr kumimoji="1" lang="en-US" sz="2000" dirty="0">
                <a:latin typeface="Helvetica" panose="020B0604020202020204" pitchFamily="34" charset="0"/>
                <a:sym typeface="Monotype Sorts" charset="2"/>
              </a:rPr>
              <a:t>).</a:t>
            </a:r>
          </a:p>
          <a:p>
            <a:pPr lvl="1">
              <a:spcBef>
                <a:spcPct val="35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en-US" sz="2000" dirty="0">
                <a:latin typeface="Helvetica" panose="020B0604020202020204" pitchFamily="34" charset="0"/>
                <a:sym typeface="Monotype Sorts" charset="2"/>
              </a:rPr>
              <a:t>(</a:t>
            </a:r>
            <a:r>
              <a:rPr kumimoji="1" lang="en-US" sz="2000" i="1" dirty="0" err="1">
                <a:latin typeface="Helvetica" panose="020B0604020202020204" pitchFamily="34" charset="0"/>
                <a:sym typeface="Monotype Sorts" charset="2"/>
              </a:rPr>
              <a:t>i_ID</a:t>
            </a:r>
            <a:r>
              <a:rPr kumimoji="1" lang="en-US" sz="2000" i="1" dirty="0">
                <a:latin typeface="Helvetica" panose="020B0604020202020204" pitchFamily="34" charset="0"/>
                <a:sym typeface="Monotype Sorts" charset="2"/>
              </a:rPr>
              <a:t>, </a:t>
            </a:r>
            <a:r>
              <a:rPr kumimoji="1" lang="en-US" sz="2000" i="1" dirty="0" err="1">
                <a:latin typeface="Helvetica" panose="020B0604020202020204" pitchFamily="34" charset="0"/>
                <a:sym typeface="Monotype Sorts" charset="2"/>
              </a:rPr>
              <a:t>dept_nameI</a:t>
            </a:r>
            <a:r>
              <a:rPr kumimoji="1" lang="en-US" sz="2000" i="1" dirty="0">
                <a:latin typeface="Helvetica" panose="020B0604020202020204" pitchFamily="34" charset="0"/>
                <a:sym typeface="Monotype Sorts" charset="2"/>
              </a:rPr>
              <a:t>) </a:t>
            </a:r>
            <a:r>
              <a:rPr kumimoji="1" lang="en-US" sz="2000" dirty="0">
                <a:latin typeface="Helvetica" panose="020B0604020202020204" pitchFamily="34" charset="0"/>
                <a:sym typeface="Monotype Sorts" charset="2"/>
              </a:rPr>
              <a:t>if there is no separate relation mapping instructors to departments</a:t>
            </a:r>
          </a:p>
        </p:txBody>
      </p:sp>
      <p:sp>
        <p:nvSpPr>
          <p:cNvPr id="750602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205740" y="982980"/>
            <a:ext cx="8675370" cy="5269230"/>
          </a:xfrm>
        </p:spPr>
        <p:txBody>
          <a:bodyPr/>
          <a:lstStyle/>
          <a:p>
            <a:r>
              <a:rPr lang="en-US" dirty="0">
                <a:sym typeface="Symbol" panose="05050102010706020507" pitchFamily="18" charset="2"/>
              </a:rPr>
              <a:t>There is some redundancy in this schema</a:t>
            </a:r>
            <a:endParaRPr lang="en-US" dirty="0"/>
          </a:p>
          <a:p>
            <a:r>
              <a:rPr lang="en-US" dirty="0"/>
              <a:t>Example of problems due to redundancy in 3NF</a:t>
            </a:r>
          </a:p>
          <a:p>
            <a:pPr lvl="1"/>
            <a:r>
              <a:rPr lang="en-US" i="1" dirty="0"/>
              <a:t>R = </a:t>
            </a:r>
            <a:r>
              <a:rPr lang="en-US" dirty="0"/>
              <a:t>(</a:t>
            </a:r>
            <a:r>
              <a:rPr lang="en-US" i="1" dirty="0"/>
              <a:t>J, K, L)</a:t>
            </a:r>
            <a:br>
              <a:rPr lang="en-US" i="1" dirty="0"/>
            </a:br>
            <a:r>
              <a:rPr lang="en-US" i="1" dirty="0"/>
              <a:t>F = </a:t>
            </a:r>
            <a:r>
              <a:rPr lang="en-US" dirty="0"/>
              <a:t>{</a:t>
            </a:r>
            <a:r>
              <a:rPr lang="en-US" i="1" dirty="0"/>
              <a:t>JK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L, L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K </a:t>
            </a:r>
            <a:r>
              <a:rPr lang="en-US" dirty="0">
                <a:sym typeface="Monotype Sorts" charset="2"/>
              </a:rPr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4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for 3NF</a:t>
            </a:r>
          </a:p>
        </p:txBody>
      </p:sp>
      <p:sp>
        <p:nvSpPr>
          <p:cNvPr id="75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Optimization: Need to check only FDs in </a:t>
            </a:r>
            <a:r>
              <a:rPr lang="en-US" i="1" dirty="0"/>
              <a:t>F</a:t>
            </a:r>
            <a:r>
              <a:rPr lang="en-US" dirty="0"/>
              <a:t>, need not check all FDs in </a:t>
            </a:r>
            <a:r>
              <a:rPr lang="en-US" i="1" dirty="0"/>
              <a:t>F</a:t>
            </a:r>
            <a:r>
              <a:rPr lang="en-US" i="1" baseline="30000" dirty="0"/>
              <a:t>+</a:t>
            </a:r>
            <a:r>
              <a:rPr lang="en-US" dirty="0"/>
              <a:t>.</a:t>
            </a:r>
          </a:p>
          <a:p>
            <a:r>
              <a:rPr lang="en-US" dirty="0"/>
              <a:t>Use attribute closure to check for each dependency </a:t>
            </a:r>
            <a:r>
              <a:rPr lang="en-US" dirty="0">
                <a:sym typeface="Symbol" panose="05050102010706020507" pitchFamily="18" charset="2"/>
              </a:rPr>
              <a:t>  , if  </a:t>
            </a:r>
            <a:r>
              <a:rPr lang="en-US" dirty="0"/>
              <a:t>is a </a:t>
            </a:r>
            <a:r>
              <a:rPr lang="en-US" dirty="0" err="1"/>
              <a:t>superkey</a:t>
            </a:r>
            <a:r>
              <a:rPr lang="en-US" dirty="0"/>
              <a:t>.</a:t>
            </a:r>
          </a:p>
          <a:p>
            <a:r>
              <a:rPr lang="en-US" dirty="0"/>
              <a:t>If </a:t>
            </a:r>
            <a:r>
              <a:rPr lang="en-US" dirty="0">
                <a:sym typeface="Symbol" panose="05050102010706020507" pitchFamily="18" charset="2"/>
              </a:rPr>
              <a:t> </a:t>
            </a:r>
            <a:r>
              <a:rPr lang="en-US" dirty="0"/>
              <a:t>is not a </a:t>
            </a:r>
            <a:r>
              <a:rPr lang="en-US" dirty="0" err="1"/>
              <a:t>superkey</a:t>
            </a:r>
            <a:r>
              <a:rPr lang="en-US" dirty="0"/>
              <a:t>, we have to verify if each attribute in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dirty="0"/>
              <a:t> is contained in a candidate key of </a:t>
            </a:r>
            <a:r>
              <a:rPr lang="en-US" i="1" dirty="0"/>
              <a:t>R</a:t>
            </a:r>
          </a:p>
          <a:p>
            <a:pPr lvl="1"/>
            <a:r>
              <a:rPr lang="en-US" dirty="0"/>
              <a:t>this test is rather more expensive, since it involve finding candidate keys</a:t>
            </a:r>
          </a:p>
          <a:p>
            <a:pPr lvl="1"/>
            <a:r>
              <a:rPr lang="en-US" dirty="0"/>
              <a:t>testing for 3NF has been shown to be NP-hard</a:t>
            </a:r>
          </a:p>
          <a:p>
            <a:pPr lvl="1"/>
            <a:r>
              <a:rPr lang="en-US" dirty="0"/>
              <a:t>Interestingly, decomposition into third normal form (described shortly) can be done in polynomial time </a:t>
            </a:r>
          </a:p>
        </p:txBody>
      </p:sp>
    </p:spTree>
    <p:extLst>
      <p:ext uri="{BB962C8B-B14F-4D97-AF65-F5344CB8AC3E}">
        <p14:creationId xmlns:p14="http://schemas.microsoft.com/office/powerpoint/2010/main" val="24781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Relationship Sets (Cont.)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040" y="867286"/>
            <a:ext cx="8823960" cy="1407284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An attribute can also be associated with a relationship set.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For instance, the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advisor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relationship set between entity sets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instructor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student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may have the attribute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date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which tracks when the student started being associated with the advisor</a:t>
            </a:r>
          </a:p>
        </p:txBody>
      </p:sp>
      <p:pic>
        <p:nvPicPr>
          <p:cNvPr id="1536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2594610"/>
            <a:ext cx="7441039" cy="3528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802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3NF Decomposition Algorithm</a:t>
            </a:r>
          </a:p>
        </p:txBody>
      </p:sp>
      <p:sp>
        <p:nvSpPr>
          <p:cNvPr id="75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0020" y="880110"/>
            <a:ext cx="8685529" cy="5692140"/>
          </a:xfrm>
        </p:spPr>
        <p:txBody>
          <a:bodyPr/>
          <a:lstStyle/>
          <a:p>
            <a:pPr>
              <a:lnSpc>
                <a:spcPct val="90000"/>
              </a:lnSpc>
              <a:buNone/>
              <a:tabLst>
                <a:tab pos="346472" algn="l"/>
                <a:tab pos="770335" algn="l"/>
                <a:tab pos="982266" algn="l"/>
                <a:tab pos="1283494" algn="l"/>
              </a:tabLst>
            </a:pPr>
            <a:r>
              <a:rPr lang="en-US" dirty="0"/>
              <a:t>	Let </a:t>
            </a:r>
            <a:r>
              <a:rPr lang="en-US" i="1" dirty="0"/>
              <a:t>F</a:t>
            </a:r>
            <a:r>
              <a:rPr lang="en-US" i="1" baseline="-25000" dirty="0"/>
              <a:t>c</a:t>
            </a:r>
            <a:r>
              <a:rPr lang="en-US" i="1" dirty="0"/>
              <a:t> </a:t>
            </a:r>
            <a:r>
              <a:rPr lang="en-US" dirty="0"/>
              <a:t>be a canonical cover for </a:t>
            </a:r>
            <a:r>
              <a:rPr lang="en-US" i="1" dirty="0"/>
              <a:t>F;</a:t>
            </a:r>
            <a:br>
              <a:rPr lang="en-US" i="1" dirty="0"/>
            </a:b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:= 0;</a:t>
            </a:r>
            <a:br>
              <a:rPr lang="en-US" dirty="0"/>
            </a:br>
            <a:r>
              <a:rPr lang="en-US" b="1" dirty="0"/>
              <a:t>for each </a:t>
            </a:r>
            <a:r>
              <a:rPr lang="en-US" dirty="0"/>
              <a:t> functional dependency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Symbol" panose="05050102010706020507" pitchFamily="18" charset="2"/>
              </a:rPr>
              <a:t></a:t>
            </a:r>
            <a:r>
              <a:rPr lang="en-US" i="1" dirty="0">
                <a:sym typeface="Greek Symbols" pitchFamily="18" charset="2"/>
              </a:rPr>
              <a:t> </a:t>
            </a:r>
            <a:r>
              <a:rPr lang="en-US" dirty="0">
                <a:sym typeface="Greek Symbols" pitchFamily="18" charset="2"/>
              </a:rPr>
              <a:t>in </a:t>
            </a:r>
            <a:r>
              <a:rPr lang="en-US" i="1" dirty="0">
                <a:sym typeface="Greek Symbols" pitchFamily="18" charset="2"/>
              </a:rPr>
              <a:t>F</a:t>
            </a:r>
            <a:r>
              <a:rPr lang="en-US" i="1" baseline="-25000" dirty="0">
                <a:sym typeface="Greek Symbols" pitchFamily="18" charset="2"/>
              </a:rPr>
              <a:t>c</a:t>
            </a:r>
            <a:r>
              <a:rPr lang="en-US" i="1" dirty="0">
                <a:sym typeface="Greek Symbols" pitchFamily="18" charset="2"/>
              </a:rPr>
              <a:t> </a:t>
            </a:r>
            <a:r>
              <a:rPr lang="en-US" b="1" dirty="0">
                <a:sym typeface="Greek Symbols" pitchFamily="18" charset="2"/>
              </a:rPr>
              <a:t>do</a:t>
            </a:r>
            <a:br>
              <a:rPr lang="en-US" b="1" dirty="0">
                <a:sym typeface="Greek Symbols" pitchFamily="18" charset="2"/>
              </a:rPr>
            </a:br>
            <a:r>
              <a:rPr lang="en-US" b="1" dirty="0">
                <a:sym typeface="Greek Symbols" pitchFamily="18" charset="2"/>
              </a:rPr>
              <a:t>	if </a:t>
            </a:r>
            <a:r>
              <a:rPr lang="en-US" dirty="0">
                <a:sym typeface="Greek Symbols" pitchFamily="18" charset="2"/>
              </a:rPr>
              <a:t>none of the schemas </a:t>
            </a:r>
            <a:r>
              <a:rPr lang="en-US" i="1" dirty="0" err="1">
                <a:sym typeface="Greek Symbols" pitchFamily="18" charset="2"/>
              </a:rPr>
              <a:t>R</a:t>
            </a:r>
            <a:r>
              <a:rPr lang="en-US" i="1" baseline="-25000" dirty="0" err="1">
                <a:sym typeface="Greek Symbols" pitchFamily="18" charset="2"/>
              </a:rPr>
              <a:t>j</a:t>
            </a:r>
            <a:r>
              <a:rPr lang="en-US" i="1" dirty="0">
                <a:sym typeface="Greek Symbols" pitchFamily="18" charset="2"/>
              </a:rPr>
              <a:t>, </a:t>
            </a:r>
            <a:r>
              <a:rPr lang="en-US" dirty="0">
                <a:sym typeface="Greek Symbols" pitchFamily="18" charset="2"/>
              </a:rPr>
              <a:t>1 </a:t>
            </a:r>
            <a:r>
              <a:rPr lang="en-US" dirty="0">
                <a:sym typeface="Symbol" panose="05050102010706020507" pitchFamily="18" charset="2"/>
              </a:rPr>
              <a:t> </a:t>
            </a:r>
            <a:r>
              <a:rPr lang="en-US" i="1" dirty="0">
                <a:sym typeface="Symbol" panose="05050102010706020507" pitchFamily="18" charset="2"/>
              </a:rPr>
              <a:t>j 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</a:t>
            </a:r>
            <a:r>
              <a:rPr lang="en-US" i="1" dirty="0">
                <a:sym typeface="Symbol" panose="05050102010706020507" pitchFamily="18" charset="2"/>
              </a:rPr>
              <a:t> </a:t>
            </a:r>
            <a:r>
              <a:rPr lang="en-US" i="1" dirty="0" err="1">
                <a:sym typeface="Symbol" panose="05050102010706020507" pitchFamily="18" charset="2"/>
              </a:rPr>
              <a:t>i</a:t>
            </a:r>
            <a:r>
              <a:rPr lang="en-US" i="1" dirty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contains  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i="1" dirty="0">
                <a:sym typeface="Symbol" panose="05050102010706020507" pitchFamily="18" charset="2"/>
              </a:rPr>
              <a:t></a:t>
            </a:r>
            <a:r>
              <a:rPr lang="en-US" i="1" dirty="0">
                <a:sym typeface="Greek Symbols" pitchFamily="18" charset="2"/>
              </a:rPr>
              <a:t> </a:t>
            </a:r>
            <a:r>
              <a:rPr lang="en-US" dirty="0">
                <a:sym typeface="Greek Symbols" pitchFamily="18" charset="2"/>
              </a:rPr>
              <a:t/>
            </a:r>
            <a:br>
              <a:rPr lang="en-US" dirty="0">
                <a:sym typeface="Greek Symbols" pitchFamily="18" charset="2"/>
              </a:rPr>
            </a:br>
            <a:r>
              <a:rPr lang="en-US" dirty="0">
                <a:sym typeface="Greek Symbols" pitchFamily="18" charset="2"/>
              </a:rPr>
              <a:t>		</a:t>
            </a:r>
            <a:r>
              <a:rPr lang="en-US" b="1" dirty="0">
                <a:sym typeface="Greek Symbols" pitchFamily="18" charset="2"/>
              </a:rPr>
              <a:t>then begin</a:t>
            </a:r>
            <a:br>
              <a:rPr lang="en-US" b="1" dirty="0">
                <a:sym typeface="Greek Symbols" pitchFamily="18" charset="2"/>
              </a:rPr>
            </a:br>
            <a:r>
              <a:rPr lang="en-US" b="1" dirty="0">
                <a:sym typeface="Greek Symbols" pitchFamily="18" charset="2"/>
              </a:rPr>
              <a:t>				</a:t>
            </a:r>
            <a:r>
              <a:rPr lang="en-US" i="1" dirty="0" err="1">
                <a:sym typeface="Greek Symbols" pitchFamily="18" charset="2"/>
              </a:rPr>
              <a:t>i</a:t>
            </a:r>
            <a:r>
              <a:rPr lang="en-US" i="1" dirty="0">
                <a:sym typeface="Greek Symbols" pitchFamily="18" charset="2"/>
              </a:rPr>
              <a:t> </a:t>
            </a:r>
            <a:r>
              <a:rPr lang="en-US" dirty="0">
                <a:sym typeface="Greek Symbols" pitchFamily="18" charset="2"/>
              </a:rPr>
              <a:t>:= </a:t>
            </a:r>
            <a:r>
              <a:rPr lang="en-US" i="1" dirty="0" err="1">
                <a:sym typeface="Greek Symbols" pitchFamily="18" charset="2"/>
              </a:rPr>
              <a:t>i</a:t>
            </a:r>
            <a:r>
              <a:rPr lang="en-US" i="1" dirty="0">
                <a:sym typeface="Greek Symbols" pitchFamily="18" charset="2"/>
              </a:rPr>
              <a:t>  + </a:t>
            </a:r>
            <a:r>
              <a:rPr lang="en-US" dirty="0">
                <a:sym typeface="Greek Symbols" pitchFamily="18" charset="2"/>
              </a:rPr>
              <a:t>1;</a:t>
            </a:r>
            <a:br>
              <a:rPr lang="en-US" dirty="0">
                <a:sym typeface="Greek Symbols" pitchFamily="18" charset="2"/>
              </a:rPr>
            </a:br>
            <a:r>
              <a:rPr lang="en-US" dirty="0">
                <a:sym typeface="Greek Symbols" pitchFamily="18" charset="2"/>
              </a:rPr>
              <a:t>				</a:t>
            </a:r>
            <a:r>
              <a:rPr lang="en-US" i="1" dirty="0" err="1">
                <a:sym typeface="Greek Symbols" pitchFamily="18" charset="2"/>
              </a:rPr>
              <a:t>R</a:t>
            </a:r>
            <a:r>
              <a:rPr lang="en-US" i="1" baseline="-25000" dirty="0" err="1">
                <a:sym typeface="Greek Symbols" pitchFamily="18" charset="2"/>
              </a:rPr>
              <a:t>i</a:t>
            </a:r>
            <a:r>
              <a:rPr lang="en-US" i="1" baseline="-25000" dirty="0">
                <a:sym typeface="Greek Symbols" pitchFamily="18" charset="2"/>
              </a:rPr>
              <a:t> </a:t>
            </a:r>
            <a:r>
              <a:rPr lang="en-US" dirty="0">
                <a:sym typeface="Greek Symbols" pitchFamily="18" charset="2"/>
              </a:rPr>
              <a:t> :=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i="1" dirty="0">
                <a:sym typeface="Symbol" panose="05050102010706020507" pitchFamily="18" charset="2"/>
              </a:rPr>
              <a:t></a:t>
            </a:r>
            <a:r>
              <a:rPr lang="en-US" i="1" dirty="0">
                <a:sym typeface="Greek Symbols" pitchFamily="18" charset="2"/>
              </a:rPr>
              <a:t> </a:t>
            </a:r>
            <a:br>
              <a:rPr lang="en-US" i="1" dirty="0">
                <a:sym typeface="Greek Symbols" pitchFamily="18" charset="2"/>
              </a:rPr>
            </a:br>
            <a:r>
              <a:rPr lang="en-US" i="1" dirty="0">
                <a:sym typeface="Greek Symbols" pitchFamily="18" charset="2"/>
              </a:rPr>
              <a:t>			</a:t>
            </a:r>
            <a:r>
              <a:rPr lang="en-US" b="1" dirty="0">
                <a:sym typeface="Greek Symbols" pitchFamily="18" charset="2"/>
              </a:rPr>
              <a:t>end</a:t>
            </a:r>
            <a:br>
              <a:rPr lang="en-US" b="1" dirty="0">
                <a:sym typeface="Greek Symbols" pitchFamily="18" charset="2"/>
              </a:rPr>
            </a:br>
            <a:r>
              <a:rPr lang="en-US" b="1" dirty="0">
                <a:sym typeface="Greek Symbols" pitchFamily="18" charset="2"/>
              </a:rPr>
              <a:t>if</a:t>
            </a:r>
            <a:r>
              <a:rPr lang="en-US" dirty="0">
                <a:sym typeface="Greek Symbols" pitchFamily="18" charset="2"/>
              </a:rPr>
              <a:t> none of the schemas </a:t>
            </a:r>
            <a:r>
              <a:rPr lang="en-US" i="1" dirty="0" err="1">
                <a:sym typeface="Greek Symbols" pitchFamily="18" charset="2"/>
              </a:rPr>
              <a:t>R</a:t>
            </a:r>
            <a:r>
              <a:rPr lang="en-US" sz="1800" i="1" baseline="-25000" dirty="0" err="1">
                <a:sym typeface="Greek Symbols" pitchFamily="18" charset="2"/>
              </a:rPr>
              <a:t>j</a:t>
            </a:r>
            <a:r>
              <a:rPr lang="en-US" i="1" dirty="0">
                <a:sym typeface="Greek Symbols" pitchFamily="18" charset="2"/>
              </a:rPr>
              <a:t>, </a:t>
            </a:r>
            <a:r>
              <a:rPr lang="en-US" dirty="0">
                <a:sym typeface="Greek Symbols" pitchFamily="18" charset="2"/>
              </a:rPr>
              <a:t>1 </a:t>
            </a:r>
            <a:r>
              <a:rPr lang="en-US" dirty="0">
                <a:sym typeface="Symbol" panose="05050102010706020507" pitchFamily="18" charset="2"/>
              </a:rPr>
              <a:t> </a:t>
            </a:r>
            <a:r>
              <a:rPr lang="en-US" i="1" dirty="0">
                <a:sym typeface="Symbol" panose="05050102010706020507" pitchFamily="18" charset="2"/>
              </a:rPr>
              <a:t>j 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</a:t>
            </a:r>
            <a:r>
              <a:rPr lang="en-US" i="1" dirty="0">
                <a:sym typeface="Symbol" panose="05050102010706020507" pitchFamily="18" charset="2"/>
              </a:rPr>
              <a:t> </a:t>
            </a:r>
            <a:r>
              <a:rPr lang="en-US" i="1" dirty="0" err="1">
                <a:sym typeface="Symbol" panose="05050102010706020507" pitchFamily="18" charset="2"/>
              </a:rPr>
              <a:t>i</a:t>
            </a:r>
            <a:r>
              <a:rPr lang="en-US" i="1" dirty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contains a candidate key for </a:t>
            </a:r>
            <a:r>
              <a:rPr lang="en-US" i="1" dirty="0">
                <a:sym typeface="Symbol" panose="05050102010706020507" pitchFamily="18" charset="2"/>
              </a:rPr>
              <a:t>R</a:t>
            </a:r>
            <a:br>
              <a:rPr lang="en-US" i="1" dirty="0">
                <a:sym typeface="Symbol" panose="05050102010706020507" pitchFamily="18" charset="2"/>
              </a:rPr>
            </a:br>
            <a:r>
              <a:rPr lang="en-US" i="1" dirty="0">
                <a:sym typeface="Symbol" panose="05050102010706020507" pitchFamily="18" charset="2"/>
              </a:rPr>
              <a:t>	</a:t>
            </a:r>
            <a:r>
              <a:rPr lang="en-US" b="1" dirty="0">
                <a:sym typeface="Symbol" panose="05050102010706020507" pitchFamily="18" charset="2"/>
              </a:rPr>
              <a:t>then begin</a:t>
            </a:r>
            <a:br>
              <a:rPr lang="en-US" b="1" dirty="0">
                <a:sym typeface="Symbol" panose="05050102010706020507" pitchFamily="18" charset="2"/>
              </a:rPr>
            </a:br>
            <a:r>
              <a:rPr lang="en-US" b="1" dirty="0">
                <a:sym typeface="Symbol" panose="05050102010706020507" pitchFamily="18" charset="2"/>
              </a:rPr>
              <a:t>			</a:t>
            </a:r>
            <a:r>
              <a:rPr lang="en-US" i="1" dirty="0" err="1">
                <a:sym typeface="Symbol" panose="05050102010706020507" pitchFamily="18" charset="2"/>
              </a:rPr>
              <a:t>i</a:t>
            </a:r>
            <a:r>
              <a:rPr lang="en-US" i="1" dirty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:=</a:t>
            </a:r>
            <a:r>
              <a:rPr lang="en-US" i="1" dirty="0">
                <a:sym typeface="Symbol" panose="05050102010706020507" pitchFamily="18" charset="2"/>
              </a:rPr>
              <a:t> </a:t>
            </a:r>
            <a:r>
              <a:rPr lang="en-US" i="1" dirty="0" err="1">
                <a:sym typeface="Symbol" panose="05050102010706020507" pitchFamily="18" charset="2"/>
              </a:rPr>
              <a:t>i</a:t>
            </a:r>
            <a:r>
              <a:rPr lang="en-US" i="1" dirty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 + 1;</a:t>
            </a:r>
            <a:br>
              <a:rPr lang="en-US" dirty="0">
                <a:sym typeface="Symbol" panose="05050102010706020507" pitchFamily="18" charset="2"/>
              </a:rPr>
            </a:br>
            <a:r>
              <a:rPr lang="en-US" dirty="0">
                <a:sym typeface="Symbol" panose="05050102010706020507" pitchFamily="18" charset="2"/>
              </a:rPr>
              <a:t>			</a:t>
            </a:r>
            <a:r>
              <a:rPr lang="en-US" i="1" dirty="0" err="1">
                <a:sym typeface="Symbol" panose="05050102010706020507" pitchFamily="18" charset="2"/>
              </a:rPr>
              <a:t>R</a:t>
            </a:r>
            <a:r>
              <a:rPr lang="en-US" sz="1800" i="1" baseline="-25000" dirty="0" err="1">
                <a:sym typeface="Symbol" panose="05050102010706020507" pitchFamily="18" charset="2"/>
              </a:rPr>
              <a:t>i</a:t>
            </a:r>
            <a:r>
              <a:rPr lang="en-US" dirty="0">
                <a:sym typeface="Symbol" panose="05050102010706020507" pitchFamily="18" charset="2"/>
              </a:rPr>
              <a:t> := any candidate key for </a:t>
            </a:r>
            <a:r>
              <a:rPr lang="en-US" i="1" dirty="0">
                <a:sym typeface="Symbol" panose="05050102010706020507" pitchFamily="18" charset="2"/>
              </a:rPr>
              <a:t>R;</a:t>
            </a:r>
            <a:br>
              <a:rPr lang="en-US" i="1" dirty="0">
                <a:sym typeface="Symbol" panose="05050102010706020507" pitchFamily="18" charset="2"/>
              </a:rPr>
            </a:br>
            <a:r>
              <a:rPr lang="en-US" i="1" dirty="0">
                <a:sym typeface="Symbol" panose="05050102010706020507" pitchFamily="18" charset="2"/>
              </a:rPr>
              <a:t>		</a:t>
            </a:r>
            <a:r>
              <a:rPr lang="en-US" b="1" dirty="0">
                <a:sym typeface="Symbol" panose="05050102010706020507" pitchFamily="18" charset="2"/>
              </a:rPr>
              <a:t>end </a:t>
            </a:r>
            <a:br>
              <a:rPr lang="en-US" b="1" dirty="0">
                <a:sym typeface="Symbol" panose="05050102010706020507" pitchFamily="18" charset="2"/>
              </a:rPr>
            </a:br>
            <a:r>
              <a:rPr lang="en-US" dirty="0">
                <a:sym typeface="Symbol" panose="05050102010706020507" pitchFamily="18" charset="2"/>
              </a:rPr>
              <a:t>/* Optionally, remove redundant relations */</a:t>
            </a:r>
          </a:p>
          <a:p>
            <a:pPr>
              <a:lnSpc>
                <a:spcPct val="90000"/>
              </a:lnSpc>
              <a:buNone/>
              <a:tabLst>
                <a:tab pos="346472" algn="l"/>
                <a:tab pos="770335" algn="l"/>
                <a:tab pos="982266" algn="l"/>
                <a:tab pos="1283494" algn="l"/>
              </a:tabLst>
            </a:pPr>
            <a:r>
              <a:rPr lang="en-US" b="1" dirty="0">
                <a:sym typeface="Symbol" panose="05050102010706020507" pitchFamily="18" charset="2"/>
              </a:rPr>
              <a:t>      repeat</a:t>
            </a:r>
            <a:br>
              <a:rPr lang="en-US" b="1" dirty="0">
                <a:sym typeface="Symbol" panose="05050102010706020507" pitchFamily="18" charset="2"/>
              </a:rPr>
            </a:br>
            <a:r>
              <a:rPr lang="en-US" b="1" dirty="0">
                <a:sym typeface="Symbol" panose="05050102010706020507" pitchFamily="18" charset="2"/>
              </a:rPr>
              <a:t>if </a:t>
            </a:r>
            <a:r>
              <a:rPr lang="en-US" dirty="0">
                <a:sym typeface="Symbol" panose="05050102010706020507" pitchFamily="18" charset="2"/>
              </a:rPr>
              <a:t>any schema </a:t>
            </a:r>
            <a:r>
              <a:rPr lang="en-US" i="1" dirty="0" err="1">
                <a:sym typeface="Symbol" panose="05050102010706020507" pitchFamily="18" charset="2"/>
              </a:rPr>
              <a:t>R</a:t>
            </a:r>
            <a:r>
              <a:rPr lang="en-US" i="1" baseline="-25000" dirty="0" err="1">
                <a:sym typeface="Symbol" panose="05050102010706020507" pitchFamily="18" charset="2"/>
              </a:rPr>
              <a:t>j</a:t>
            </a:r>
            <a:r>
              <a:rPr lang="en-US" sz="1800" i="1" baseline="-25000" dirty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is contained in another schema </a:t>
            </a:r>
            <a:r>
              <a:rPr lang="en-US" i="1" dirty="0" err="1">
                <a:sym typeface="Symbol" panose="05050102010706020507" pitchFamily="18" charset="2"/>
              </a:rPr>
              <a:t>R</a:t>
            </a:r>
            <a:r>
              <a:rPr lang="en-US" sz="1800" i="1" baseline="-25000" dirty="0" err="1">
                <a:sym typeface="Symbol" panose="05050102010706020507" pitchFamily="18" charset="2"/>
              </a:rPr>
              <a:t>k</a:t>
            </a:r>
            <a:r>
              <a:rPr lang="en-US" sz="1800" i="1" baseline="-25000" dirty="0">
                <a:sym typeface="Symbol" panose="05050102010706020507" pitchFamily="18" charset="2"/>
              </a:rPr>
              <a:t/>
            </a:r>
            <a:br>
              <a:rPr lang="en-US" sz="1800" i="1" baseline="-25000" dirty="0">
                <a:sym typeface="Symbol" panose="05050102010706020507" pitchFamily="18" charset="2"/>
              </a:rPr>
            </a:br>
            <a:r>
              <a:rPr lang="en-US" sz="1800" i="1" baseline="-25000" dirty="0">
                <a:sym typeface="Symbol" panose="05050102010706020507" pitchFamily="18" charset="2"/>
              </a:rPr>
              <a:t>        </a:t>
            </a:r>
            <a:r>
              <a:rPr lang="en-US" b="1" dirty="0">
                <a:sym typeface="Greek Symbols" pitchFamily="18" charset="2"/>
              </a:rPr>
              <a:t>then /* </a:t>
            </a:r>
            <a:r>
              <a:rPr lang="en-US" dirty="0">
                <a:sym typeface="Greek Symbols" pitchFamily="18" charset="2"/>
              </a:rPr>
              <a:t>delete </a:t>
            </a:r>
            <a:r>
              <a:rPr lang="en-US" i="1" dirty="0" err="1">
                <a:sym typeface="Symbol" panose="05050102010706020507" pitchFamily="18" charset="2"/>
              </a:rPr>
              <a:t>R</a:t>
            </a:r>
            <a:r>
              <a:rPr lang="en-US" i="1" baseline="-25000" dirty="0" err="1">
                <a:sym typeface="Symbol" panose="05050102010706020507" pitchFamily="18" charset="2"/>
              </a:rPr>
              <a:t>j</a:t>
            </a:r>
            <a:r>
              <a:rPr lang="en-US" sz="1800" i="1" baseline="-25000" dirty="0">
                <a:sym typeface="Symbol" panose="05050102010706020507" pitchFamily="18" charset="2"/>
              </a:rPr>
              <a:t>  </a:t>
            </a:r>
            <a:r>
              <a:rPr lang="en-US" b="1" dirty="0">
                <a:sym typeface="Greek Symbols" pitchFamily="18" charset="2"/>
              </a:rPr>
              <a:t>*/</a:t>
            </a:r>
            <a:br>
              <a:rPr lang="en-US" b="1" dirty="0">
                <a:sym typeface="Greek Symbols" pitchFamily="18" charset="2"/>
              </a:rPr>
            </a:br>
            <a:r>
              <a:rPr lang="en-US" b="1" dirty="0">
                <a:sym typeface="Greek Symbols" pitchFamily="18" charset="2"/>
              </a:rPr>
              <a:t>           </a:t>
            </a:r>
            <a:r>
              <a:rPr lang="en-US" i="1" dirty="0" err="1">
                <a:sym typeface="Symbol" panose="05050102010706020507" pitchFamily="18" charset="2"/>
              </a:rPr>
              <a:t>R</a:t>
            </a:r>
            <a:r>
              <a:rPr lang="en-US" i="1" baseline="-25000" dirty="0" err="1">
                <a:sym typeface="Symbol" panose="05050102010706020507" pitchFamily="18" charset="2"/>
              </a:rPr>
              <a:t>j</a:t>
            </a:r>
            <a:r>
              <a:rPr lang="en-US" i="1" baseline="-25000" dirty="0">
                <a:sym typeface="Symbol" panose="05050102010706020507" pitchFamily="18" charset="2"/>
              </a:rPr>
              <a:t> </a:t>
            </a:r>
            <a:r>
              <a:rPr lang="en-US" i="1" dirty="0">
                <a:sym typeface="Symbol" panose="05050102010706020507" pitchFamily="18" charset="2"/>
              </a:rPr>
              <a:t>= R;;</a:t>
            </a:r>
            <a:br>
              <a:rPr lang="en-US" i="1" dirty="0">
                <a:sym typeface="Symbol" panose="05050102010706020507" pitchFamily="18" charset="2"/>
              </a:rPr>
            </a:br>
            <a:r>
              <a:rPr lang="en-US" i="1" dirty="0">
                <a:sym typeface="Symbol" panose="05050102010706020507" pitchFamily="18" charset="2"/>
              </a:rPr>
              <a:t>           </a:t>
            </a:r>
            <a:r>
              <a:rPr lang="en-US" i="1" dirty="0" err="1">
                <a:sym typeface="Symbol" panose="05050102010706020507" pitchFamily="18" charset="2"/>
              </a:rPr>
              <a:t>i</a:t>
            </a:r>
            <a:r>
              <a:rPr lang="en-US" i="1" dirty="0">
                <a:sym typeface="Symbol" panose="05050102010706020507" pitchFamily="18" charset="2"/>
              </a:rPr>
              <a:t>=i-1;</a:t>
            </a:r>
            <a:r>
              <a:rPr lang="en-US" dirty="0">
                <a:sym typeface="Greek Symbols" pitchFamily="18" charset="2"/>
              </a:rPr>
              <a:t/>
            </a:r>
            <a:br>
              <a:rPr lang="en-US" dirty="0">
                <a:sym typeface="Greek Symbols" pitchFamily="18" charset="2"/>
              </a:rPr>
            </a:br>
            <a:r>
              <a:rPr lang="en-US" b="1" dirty="0">
                <a:sym typeface="Symbol" panose="05050102010706020507" pitchFamily="18" charset="2"/>
              </a:rPr>
              <a:t>return </a:t>
            </a:r>
            <a:r>
              <a:rPr lang="en-US" i="1" dirty="0">
                <a:sym typeface="Symbol" panose="05050102010706020507" pitchFamily="18" charset="2"/>
              </a:rPr>
              <a:t>(R</a:t>
            </a:r>
            <a:r>
              <a:rPr lang="en-US" baseline="-25000" dirty="0">
                <a:sym typeface="Symbol" panose="05050102010706020507" pitchFamily="18" charset="2"/>
              </a:rPr>
              <a:t>1</a:t>
            </a:r>
            <a:r>
              <a:rPr lang="en-US" dirty="0">
                <a:sym typeface="Symbol" panose="05050102010706020507" pitchFamily="18" charset="2"/>
              </a:rPr>
              <a:t>, </a:t>
            </a:r>
            <a:r>
              <a:rPr lang="en-US" i="1" dirty="0">
                <a:sym typeface="Symbol" panose="05050102010706020507" pitchFamily="18" charset="2"/>
              </a:rPr>
              <a:t>R</a:t>
            </a:r>
            <a:r>
              <a:rPr lang="en-US" baseline="-25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, ..., </a:t>
            </a:r>
            <a:r>
              <a:rPr lang="en-US" i="1" dirty="0" err="1">
                <a:sym typeface="Symbol" panose="05050102010706020507" pitchFamily="18" charset="2"/>
              </a:rPr>
              <a:t>R</a:t>
            </a:r>
            <a:r>
              <a:rPr lang="en-US" sz="1800" i="1" baseline="-25000" dirty="0" err="1">
                <a:sym typeface="Symbol" panose="05050102010706020507" pitchFamily="18" charset="2"/>
              </a:rPr>
              <a:t>i</a:t>
            </a:r>
            <a:r>
              <a:rPr lang="en-US" i="1" dirty="0">
                <a:sym typeface="Symbol" panose="05050102010706020507" pitchFamily="18" charset="2"/>
              </a:rPr>
              <a:t>)</a:t>
            </a:r>
            <a:r>
              <a:rPr lang="en-US" i="1" dirty="0">
                <a:sym typeface="Greek Symbols" pitchFamily="18" charset="2"/>
              </a:rPr>
              <a:t>	</a:t>
            </a:r>
            <a:r>
              <a:rPr lang="en-US" sz="1200" i="1" dirty="0">
                <a:sym typeface="Greek Symbols" pitchFamily="18" charset="2"/>
              </a:rPr>
              <a:t>	    </a:t>
            </a:r>
          </a:p>
        </p:txBody>
      </p:sp>
    </p:spTree>
    <p:extLst>
      <p:ext uri="{BB962C8B-B14F-4D97-AF65-F5344CB8AC3E}">
        <p14:creationId xmlns:p14="http://schemas.microsoft.com/office/powerpoint/2010/main" val="194771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200150" y="148590"/>
            <a:ext cx="7486650" cy="651510"/>
          </a:xfrm>
        </p:spPr>
        <p:txBody>
          <a:bodyPr/>
          <a:lstStyle/>
          <a:p>
            <a:r>
              <a:rPr lang="en-US" dirty="0"/>
              <a:t>3NF Decomposition Algorithm (Cont.)</a:t>
            </a:r>
          </a:p>
        </p:txBody>
      </p:sp>
      <p:sp>
        <p:nvSpPr>
          <p:cNvPr id="75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167" y="960120"/>
            <a:ext cx="8489633" cy="1908810"/>
          </a:xfrm>
          <a:noFill/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dirty="0">
                <a:sym typeface="Monotype Sorts" charset="2"/>
              </a:rPr>
              <a:t>Above algorithm ensures: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>
                <a:sym typeface="Monotype Sorts" charset="2"/>
              </a:rPr>
              <a:t>each relation schema </a:t>
            </a:r>
            <a:r>
              <a:rPr lang="en-US" i="1" dirty="0" err="1">
                <a:sym typeface="Monotype Sorts" charset="2"/>
              </a:rPr>
              <a:t>R</a:t>
            </a:r>
            <a:r>
              <a:rPr lang="en-US" i="1" baseline="-25000" dirty="0" err="1">
                <a:sym typeface="Monotype Sorts" charset="2"/>
              </a:rPr>
              <a:t>i</a:t>
            </a:r>
            <a:r>
              <a:rPr lang="en-US" i="1" dirty="0">
                <a:sym typeface="Monotype Sorts" charset="2"/>
              </a:rPr>
              <a:t> </a:t>
            </a:r>
            <a:r>
              <a:rPr lang="en-US" dirty="0">
                <a:sym typeface="Monotype Sorts" charset="2"/>
              </a:rPr>
              <a:t>is in 3NF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>
                <a:sym typeface="Monotype Sorts" charset="2"/>
              </a:rPr>
              <a:t>decomposition is dependency preserving and lossless-join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r>
              <a:rPr lang="en-US" dirty="0">
                <a:sym typeface="Monotype Sorts" charset="2"/>
              </a:rPr>
              <a:t>Proof of correctness is at end of this presentation (</a:t>
            </a:r>
            <a:r>
              <a:rPr lang="en-US" dirty="0">
                <a:sym typeface="Monotype Sorts" charset="2"/>
                <a:hlinkClick r:id="" action="ppaction://noaction"/>
              </a:rPr>
              <a:t>click here</a:t>
            </a:r>
            <a:r>
              <a:rPr lang="en-US" dirty="0">
                <a:sym typeface="Monotype Sorts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035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3NF Decomposition: An Example</a:t>
            </a:r>
          </a:p>
        </p:txBody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7190" y="914400"/>
            <a:ext cx="8378190" cy="5474970"/>
          </a:xfrm>
        </p:spPr>
        <p:txBody>
          <a:bodyPr/>
          <a:lstStyle/>
          <a:p>
            <a:pPr>
              <a:tabLst>
                <a:tab pos="770335" algn="l"/>
                <a:tab pos="2143125" algn="ctr"/>
                <a:tab pos="2277666" algn="l"/>
              </a:tabLst>
            </a:pPr>
            <a:r>
              <a:rPr lang="en-US" dirty="0"/>
              <a:t>Relation schema:</a:t>
            </a:r>
          </a:p>
          <a:p>
            <a:pPr marL="600075" lvl="1" indent="-257175">
              <a:buNone/>
              <a:tabLst>
                <a:tab pos="770335" algn="l"/>
                <a:tab pos="2143125" algn="ctr"/>
                <a:tab pos="2277666" algn="l"/>
              </a:tabLst>
            </a:pPr>
            <a:r>
              <a:rPr lang="en-US" i="1" dirty="0" err="1"/>
              <a:t>cust_banker_branch</a:t>
            </a:r>
            <a:r>
              <a:rPr lang="en-US" i="1" dirty="0"/>
              <a:t> = </a:t>
            </a:r>
            <a:r>
              <a:rPr lang="en-US" dirty="0"/>
              <a:t>(</a:t>
            </a:r>
            <a:r>
              <a:rPr lang="en-US" i="1" u="sng" dirty="0" err="1"/>
              <a:t>customer_id</a:t>
            </a:r>
            <a:r>
              <a:rPr lang="en-US" i="1" u="sng" dirty="0"/>
              <a:t>, </a:t>
            </a:r>
            <a:r>
              <a:rPr lang="en-US" i="1" u="sng" dirty="0" err="1"/>
              <a:t>employee_id</a:t>
            </a:r>
            <a:r>
              <a:rPr lang="en-US" i="1" dirty="0"/>
              <a:t>, </a:t>
            </a:r>
            <a:r>
              <a:rPr lang="en-US" i="1" dirty="0" err="1"/>
              <a:t>branch_name</a:t>
            </a:r>
            <a:r>
              <a:rPr lang="en-US" i="1" dirty="0"/>
              <a:t>, type </a:t>
            </a:r>
            <a:r>
              <a:rPr lang="en-US" dirty="0"/>
              <a:t>)</a:t>
            </a:r>
            <a:endParaRPr lang="en-US" i="1" dirty="0"/>
          </a:p>
          <a:p>
            <a:pPr>
              <a:tabLst>
                <a:tab pos="770335" algn="l"/>
                <a:tab pos="2143125" algn="ctr"/>
                <a:tab pos="2277666" algn="l"/>
              </a:tabLst>
            </a:pPr>
            <a:r>
              <a:rPr lang="en-US" dirty="0"/>
              <a:t>The functional dependencies for this relation schema are:</a:t>
            </a:r>
          </a:p>
          <a:p>
            <a:pPr marL="600075" lvl="1" indent="-257175">
              <a:buFont typeface="Monotype Sorts" charset="2"/>
              <a:buAutoNum type="arabicPeriod"/>
              <a:tabLst>
                <a:tab pos="770335" algn="l"/>
                <a:tab pos="2143125" algn="ctr"/>
                <a:tab pos="2277666" algn="l"/>
              </a:tabLst>
            </a:pPr>
            <a:r>
              <a:rPr lang="en-US" i="1" dirty="0" err="1"/>
              <a:t>customer_id</a:t>
            </a:r>
            <a:r>
              <a:rPr lang="en-US" i="1" dirty="0"/>
              <a:t>, </a:t>
            </a:r>
            <a:r>
              <a:rPr lang="en-US" i="1" dirty="0" err="1"/>
              <a:t>employee_id</a:t>
            </a:r>
            <a:r>
              <a:rPr lang="en-US" i="1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 err="1">
                <a:sym typeface="Monotype Sorts" charset="2"/>
              </a:rPr>
              <a:t>branch_name</a:t>
            </a:r>
            <a:r>
              <a:rPr lang="en-US" i="1" dirty="0">
                <a:sym typeface="Monotype Sorts" charset="2"/>
              </a:rPr>
              <a:t>, type</a:t>
            </a:r>
          </a:p>
          <a:p>
            <a:pPr marL="600075" lvl="1" indent="-257175">
              <a:buFont typeface="Monotype Sorts" charset="2"/>
              <a:buAutoNum type="arabicPeriod"/>
              <a:tabLst>
                <a:tab pos="770335" algn="l"/>
                <a:tab pos="2143125" algn="ctr"/>
                <a:tab pos="2277666" algn="l"/>
              </a:tabLst>
            </a:pPr>
            <a:r>
              <a:rPr lang="en-US" i="1" dirty="0" err="1">
                <a:sym typeface="Monotype Sorts" charset="2"/>
              </a:rPr>
              <a:t>employee_id</a:t>
            </a:r>
            <a:r>
              <a:rPr lang="en-US" i="1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i="1" dirty="0">
                <a:sym typeface="Monotype Sorts" charset="2"/>
              </a:rPr>
              <a:t> </a:t>
            </a:r>
            <a:r>
              <a:rPr lang="en-US" i="1" dirty="0" err="1">
                <a:sym typeface="Monotype Sorts" charset="2"/>
              </a:rPr>
              <a:t>branch_name</a:t>
            </a:r>
            <a:endParaRPr lang="en-US" i="1" dirty="0">
              <a:sym typeface="Monotype Sorts" charset="2"/>
            </a:endParaRPr>
          </a:p>
          <a:p>
            <a:pPr marL="600075" lvl="1" indent="-257175">
              <a:buFont typeface="Monotype Sorts" charset="2"/>
              <a:buAutoNum type="arabicPeriod"/>
              <a:tabLst>
                <a:tab pos="770335" algn="l"/>
                <a:tab pos="2143125" algn="ctr"/>
                <a:tab pos="2277666" algn="l"/>
              </a:tabLst>
            </a:pPr>
            <a:r>
              <a:rPr lang="en-US" i="1" dirty="0" err="1">
                <a:sym typeface="Monotype Sorts" charset="2"/>
              </a:rPr>
              <a:t>customer_id</a:t>
            </a:r>
            <a:r>
              <a:rPr lang="en-US" i="1" dirty="0">
                <a:sym typeface="Monotype Sorts" charset="2"/>
              </a:rPr>
              <a:t>, </a:t>
            </a:r>
            <a:r>
              <a:rPr lang="en-US" i="1" dirty="0" err="1">
                <a:sym typeface="Monotype Sorts" charset="2"/>
              </a:rPr>
              <a:t>branch_name</a:t>
            </a:r>
            <a:r>
              <a:rPr lang="en-US" i="1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 err="1">
                <a:sym typeface="Wingdings" panose="05000000000000000000" pitchFamily="2" charset="2"/>
              </a:rPr>
              <a:t>employee_id</a:t>
            </a:r>
            <a:endParaRPr lang="en-US" i="1" dirty="0">
              <a:sym typeface="Wingdings" panose="05000000000000000000" pitchFamily="2" charset="2"/>
            </a:endParaRPr>
          </a:p>
          <a:p>
            <a:pPr>
              <a:tabLst>
                <a:tab pos="770335" algn="l"/>
                <a:tab pos="2143125" algn="ctr"/>
                <a:tab pos="2277666" algn="l"/>
              </a:tabLst>
            </a:pPr>
            <a:r>
              <a:rPr lang="en-US" dirty="0">
                <a:sym typeface="Wingdings" panose="05000000000000000000" pitchFamily="2" charset="2"/>
              </a:rPr>
              <a:t>We first compute a canonical cover</a:t>
            </a:r>
          </a:p>
          <a:p>
            <a:pPr marL="600075" lvl="1" indent="-257175">
              <a:tabLst>
                <a:tab pos="770335" algn="l"/>
                <a:tab pos="2143125" algn="ctr"/>
                <a:tab pos="2277666" algn="l"/>
              </a:tabLst>
            </a:pPr>
            <a:r>
              <a:rPr lang="en-US" i="1" dirty="0" err="1">
                <a:sym typeface="Wingdings" panose="05000000000000000000" pitchFamily="2" charset="2"/>
              </a:rPr>
              <a:t>branch_name</a:t>
            </a:r>
            <a:r>
              <a:rPr lang="en-US" i="1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is extraneous in the </a:t>
            </a:r>
            <a:r>
              <a:rPr lang="en-US" dirty="0" err="1">
                <a:sym typeface="Wingdings" panose="05000000000000000000" pitchFamily="2" charset="2"/>
              </a:rPr>
              <a:t>r.h.s</a:t>
            </a:r>
            <a:r>
              <a:rPr lang="en-US" dirty="0">
                <a:sym typeface="Wingdings" panose="05000000000000000000" pitchFamily="2" charset="2"/>
              </a:rPr>
              <a:t>. of the 1</a:t>
            </a:r>
            <a:r>
              <a:rPr lang="en-US" baseline="30000" dirty="0">
                <a:sym typeface="Wingdings" panose="05000000000000000000" pitchFamily="2" charset="2"/>
              </a:rPr>
              <a:t>st</a:t>
            </a:r>
            <a:r>
              <a:rPr lang="en-US" dirty="0">
                <a:sym typeface="Wingdings" panose="05000000000000000000" pitchFamily="2" charset="2"/>
              </a:rPr>
              <a:t> dependency</a:t>
            </a:r>
          </a:p>
          <a:p>
            <a:pPr marL="600075" lvl="1" indent="-257175">
              <a:tabLst>
                <a:tab pos="770335" algn="l"/>
                <a:tab pos="2143125" algn="ctr"/>
                <a:tab pos="2277666" algn="l"/>
              </a:tabLst>
            </a:pPr>
            <a:r>
              <a:rPr lang="en-US" dirty="0">
                <a:sym typeface="Wingdings" panose="05000000000000000000" pitchFamily="2" charset="2"/>
              </a:rPr>
              <a:t>No other attribute is extraneous, so we get F</a:t>
            </a:r>
            <a:r>
              <a:rPr lang="en-US" baseline="-25000" dirty="0">
                <a:sym typeface="Wingdings" panose="05000000000000000000" pitchFamily="2" charset="2"/>
              </a:rPr>
              <a:t>C </a:t>
            </a:r>
            <a:r>
              <a:rPr lang="en-US" dirty="0">
                <a:sym typeface="Wingdings" panose="05000000000000000000" pitchFamily="2" charset="2"/>
              </a:rPr>
              <a:t>=</a:t>
            </a:r>
          </a:p>
          <a:p>
            <a:pPr marL="600075" lvl="1" indent="-257175">
              <a:buNone/>
              <a:tabLst>
                <a:tab pos="770335" algn="l"/>
                <a:tab pos="2143125" algn="ctr"/>
                <a:tab pos="2277666" algn="l"/>
              </a:tabLst>
            </a:pPr>
            <a:r>
              <a:rPr lang="en-US" i="1" dirty="0"/>
              <a:t>             </a:t>
            </a:r>
            <a:r>
              <a:rPr lang="en-US" i="1" dirty="0" err="1"/>
              <a:t>customer_id</a:t>
            </a:r>
            <a:r>
              <a:rPr lang="en-US" i="1" dirty="0"/>
              <a:t>, </a:t>
            </a:r>
            <a:r>
              <a:rPr lang="en-US" i="1" dirty="0" err="1"/>
              <a:t>employee_id</a:t>
            </a:r>
            <a:r>
              <a:rPr lang="en-US" i="1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i="1" dirty="0">
                <a:sym typeface="Monotype Sorts" charset="2"/>
              </a:rPr>
              <a:t> type</a:t>
            </a:r>
            <a:br>
              <a:rPr lang="en-US" i="1" dirty="0">
                <a:sym typeface="Monotype Sorts" charset="2"/>
              </a:rPr>
            </a:br>
            <a:r>
              <a:rPr lang="en-US" i="1" dirty="0">
                <a:sym typeface="Monotype Sorts" charset="2"/>
              </a:rPr>
              <a:t>	    </a:t>
            </a:r>
            <a:r>
              <a:rPr lang="en-US" i="1" dirty="0" err="1">
                <a:sym typeface="Monotype Sorts" charset="2"/>
              </a:rPr>
              <a:t>employee_id</a:t>
            </a:r>
            <a:r>
              <a:rPr lang="en-US" i="1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i="1" dirty="0">
                <a:sym typeface="Monotype Sorts" charset="2"/>
              </a:rPr>
              <a:t> </a:t>
            </a:r>
            <a:r>
              <a:rPr lang="en-US" i="1" dirty="0" err="1">
                <a:sym typeface="Monotype Sorts" charset="2"/>
              </a:rPr>
              <a:t>branch_name</a:t>
            </a:r>
            <a:r>
              <a:rPr lang="en-US" i="1" dirty="0">
                <a:sym typeface="Monotype Sorts" charset="2"/>
              </a:rPr>
              <a:t/>
            </a:r>
            <a:br>
              <a:rPr lang="en-US" i="1" dirty="0">
                <a:sym typeface="Monotype Sorts" charset="2"/>
              </a:rPr>
            </a:br>
            <a:r>
              <a:rPr lang="en-US" i="1" dirty="0">
                <a:sym typeface="Monotype Sorts" charset="2"/>
              </a:rPr>
              <a:t>        </a:t>
            </a:r>
            <a:r>
              <a:rPr lang="en-US" i="1" dirty="0" err="1">
                <a:sym typeface="Monotype Sorts" charset="2"/>
              </a:rPr>
              <a:t>customer_id</a:t>
            </a:r>
            <a:r>
              <a:rPr lang="en-US" i="1" dirty="0">
                <a:sym typeface="Monotype Sorts" charset="2"/>
              </a:rPr>
              <a:t>, </a:t>
            </a:r>
            <a:r>
              <a:rPr lang="en-US" i="1" dirty="0" err="1">
                <a:sym typeface="Monotype Sorts" charset="2"/>
              </a:rPr>
              <a:t>branch_name</a:t>
            </a:r>
            <a:r>
              <a:rPr lang="en-US" i="1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 err="1">
                <a:sym typeface="Wingdings" panose="05000000000000000000" pitchFamily="2" charset="2"/>
              </a:rPr>
              <a:t>employee_id</a:t>
            </a:r>
            <a:endParaRPr lang="en-US" i="1" dirty="0">
              <a:sym typeface="Wingdings" panose="05000000000000000000" pitchFamily="2" charset="2"/>
            </a:endParaRPr>
          </a:p>
          <a:p>
            <a:pPr marL="600075" lvl="1" indent="-257175">
              <a:buNone/>
              <a:tabLst>
                <a:tab pos="770335" algn="l"/>
                <a:tab pos="2143125" algn="ctr"/>
                <a:tab pos="2277666" algn="l"/>
              </a:tabLst>
            </a:pP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1539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3NF Decompsition Example (Cont.)</a:t>
            </a:r>
          </a:p>
        </p:txBody>
      </p:sp>
      <p:sp>
        <p:nvSpPr>
          <p:cNvPr id="76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0030" y="914400"/>
            <a:ext cx="8605520" cy="5509260"/>
          </a:xfrm>
        </p:spPr>
        <p:txBody>
          <a:bodyPr/>
          <a:lstStyle/>
          <a:p>
            <a:r>
              <a:rPr lang="en-US" dirty="0">
                <a:sym typeface="Monotype Sorts" charset="2"/>
              </a:rPr>
              <a:t>The </a:t>
            </a:r>
            <a:r>
              <a:rPr lang="en-US" b="1" dirty="0">
                <a:sym typeface="Monotype Sorts" charset="2"/>
              </a:rPr>
              <a:t>for</a:t>
            </a:r>
            <a:r>
              <a:rPr lang="en-US" dirty="0">
                <a:sym typeface="Monotype Sorts" charset="2"/>
              </a:rPr>
              <a:t> loop generates following 3NF schema:</a:t>
            </a:r>
          </a:p>
          <a:p>
            <a:pPr>
              <a:buFont typeface="Monotype Sorts" charset="2"/>
              <a:buNone/>
            </a:pPr>
            <a:r>
              <a:rPr lang="en-US" dirty="0">
                <a:sym typeface="Monotype Sorts" charset="2"/>
              </a:rPr>
              <a:t>	            (</a:t>
            </a:r>
            <a:r>
              <a:rPr lang="en-US" i="1" dirty="0" err="1"/>
              <a:t>customer_id</a:t>
            </a:r>
            <a:r>
              <a:rPr lang="en-US" i="1" dirty="0"/>
              <a:t>, </a:t>
            </a:r>
            <a:r>
              <a:rPr lang="en-US" i="1" dirty="0" err="1"/>
              <a:t>employee_id</a:t>
            </a:r>
            <a:r>
              <a:rPr lang="en-US" i="1" dirty="0"/>
              <a:t>, type </a:t>
            </a:r>
            <a:r>
              <a:rPr lang="en-US" dirty="0"/>
              <a:t>)</a:t>
            </a:r>
          </a:p>
          <a:p>
            <a:pPr>
              <a:buFont typeface="Monotype Sorts" charset="2"/>
              <a:buNone/>
            </a:pPr>
            <a:r>
              <a:rPr lang="en-US" dirty="0"/>
              <a:t>                  </a:t>
            </a:r>
            <a:r>
              <a:rPr lang="en-US" dirty="0">
                <a:sym typeface="Monotype Sorts" charset="2"/>
              </a:rPr>
              <a:t>(</a:t>
            </a:r>
            <a:r>
              <a:rPr lang="en-US" i="1" u="sng" dirty="0" err="1"/>
              <a:t>employee_id</a:t>
            </a:r>
            <a:r>
              <a:rPr lang="en-US" i="1" dirty="0"/>
              <a:t>, </a:t>
            </a:r>
            <a:r>
              <a:rPr lang="en-US" i="1" dirty="0" err="1"/>
              <a:t>branch_name</a:t>
            </a:r>
            <a:r>
              <a:rPr lang="en-US" dirty="0"/>
              <a:t>)</a:t>
            </a:r>
          </a:p>
          <a:p>
            <a:pPr>
              <a:buFont typeface="Monotype Sorts" charset="2"/>
              <a:buNone/>
            </a:pPr>
            <a:r>
              <a:rPr lang="en-US" dirty="0"/>
              <a:t>                  (</a:t>
            </a:r>
            <a:r>
              <a:rPr lang="en-US" i="1" dirty="0" err="1"/>
              <a:t>customer_id</a:t>
            </a:r>
            <a:r>
              <a:rPr lang="en-US" i="1" dirty="0"/>
              <a:t>, </a:t>
            </a:r>
            <a:r>
              <a:rPr lang="en-US" i="1" dirty="0" err="1"/>
              <a:t>branch_name</a:t>
            </a:r>
            <a:r>
              <a:rPr lang="en-US" i="1" dirty="0"/>
              <a:t>, </a:t>
            </a:r>
            <a:r>
              <a:rPr lang="en-US" i="1" dirty="0" err="1"/>
              <a:t>employee_id</a:t>
            </a:r>
            <a:r>
              <a:rPr lang="en-US" i="1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Observe that</a:t>
            </a:r>
            <a:r>
              <a:rPr lang="en-US" dirty="0">
                <a:sym typeface="Monotype Sorts" charset="2"/>
              </a:rPr>
              <a:t> (</a:t>
            </a:r>
            <a:r>
              <a:rPr lang="en-US" i="1" dirty="0" err="1"/>
              <a:t>customer_id</a:t>
            </a:r>
            <a:r>
              <a:rPr lang="en-US" i="1" dirty="0"/>
              <a:t>, </a:t>
            </a:r>
            <a:r>
              <a:rPr lang="en-US" i="1" dirty="0" err="1"/>
              <a:t>employee_id</a:t>
            </a:r>
            <a:r>
              <a:rPr lang="en-US" i="1" dirty="0"/>
              <a:t>, type </a:t>
            </a:r>
            <a:r>
              <a:rPr lang="en-US" dirty="0"/>
              <a:t>) contains a candidate key of the original schema, so no further relation schema needs be added</a:t>
            </a:r>
          </a:p>
          <a:p>
            <a:r>
              <a:rPr lang="en-US" dirty="0"/>
              <a:t>At end of for loop, detect and delete schemas, such as  </a:t>
            </a:r>
            <a:r>
              <a:rPr lang="en-US" dirty="0">
                <a:sym typeface="Monotype Sorts" charset="2"/>
              </a:rPr>
              <a:t>(</a:t>
            </a:r>
            <a:r>
              <a:rPr lang="en-US" i="1" u="sng" dirty="0" err="1"/>
              <a:t>employee_id</a:t>
            </a:r>
            <a:r>
              <a:rPr lang="en-US" i="1" dirty="0"/>
              <a:t>, </a:t>
            </a:r>
            <a:r>
              <a:rPr lang="en-US" i="1" dirty="0" err="1"/>
              <a:t>branch_name</a:t>
            </a:r>
            <a:r>
              <a:rPr lang="en-US" dirty="0"/>
              <a:t>), which are subsets of other schemas</a:t>
            </a:r>
          </a:p>
          <a:p>
            <a:pPr lvl="1"/>
            <a:r>
              <a:rPr lang="en-US" dirty="0"/>
              <a:t>result will not depend on the order in which FDs are considered</a:t>
            </a:r>
          </a:p>
          <a:p>
            <a:r>
              <a:rPr lang="en-US" dirty="0"/>
              <a:t>The resultant simplified 3NF schema is:</a:t>
            </a:r>
          </a:p>
          <a:p>
            <a:pPr>
              <a:buFont typeface="Monotype Sorts" charset="2"/>
              <a:buNone/>
            </a:pPr>
            <a:r>
              <a:rPr lang="en-US" dirty="0">
                <a:sym typeface="Monotype Sorts" charset="2"/>
              </a:rPr>
              <a:t> 		   (</a:t>
            </a:r>
            <a:r>
              <a:rPr lang="en-US" i="1" dirty="0" err="1"/>
              <a:t>customer_id</a:t>
            </a:r>
            <a:r>
              <a:rPr lang="en-US" i="1" dirty="0"/>
              <a:t>, </a:t>
            </a:r>
            <a:r>
              <a:rPr lang="en-US" i="1" dirty="0" err="1"/>
              <a:t>employee_id</a:t>
            </a:r>
            <a:r>
              <a:rPr lang="en-US" i="1" dirty="0"/>
              <a:t>, type</a:t>
            </a:r>
            <a:r>
              <a:rPr lang="en-US" dirty="0"/>
              <a:t>)</a:t>
            </a:r>
          </a:p>
          <a:p>
            <a:pPr>
              <a:buFont typeface="Monotype Sorts" charset="2"/>
              <a:buNone/>
            </a:pPr>
            <a:r>
              <a:rPr lang="en-US" dirty="0"/>
              <a:t>                (</a:t>
            </a:r>
            <a:r>
              <a:rPr lang="en-US" i="1" dirty="0" err="1"/>
              <a:t>customer_id</a:t>
            </a:r>
            <a:r>
              <a:rPr lang="en-US" i="1" dirty="0"/>
              <a:t>, </a:t>
            </a:r>
            <a:r>
              <a:rPr lang="en-US" i="1" dirty="0" err="1"/>
              <a:t>branch_name</a:t>
            </a:r>
            <a:r>
              <a:rPr lang="en-US" i="1" dirty="0"/>
              <a:t>, </a:t>
            </a:r>
            <a:r>
              <a:rPr lang="en-US" i="1" dirty="0" err="1"/>
              <a:t>employee_id</a:t>
            </a:r>
            <a:r>
              <a:rPr lang="en-US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259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BCNF and 3NF</a:t>
            </a:r>
          </a:p>
        </p:txBody>
      </p:sp>
      <p:sp>
        <p:nvSpPr>
          <p:cNvPr id="76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always possible to decompose a relation into a set of  relations that are in 3NF such that:</a:t>
            </a:r>
          </a:p>
          <a:p>
            <a:pPr lvl="1"/>
            <a:r>
              <a:rPr lang="en-US" dirty="0"/>
              <a:t>the decomposition is lossless</a:t>
            </a:r>
          </a:p>
          <a:p>
            <a:pPr lvl="1"/>
            <a:r>
              <a:rPr lang="en-US" dirty="0"/>
              <a:t>the dependencies are preserved</a:t>
            </a:r>
          </a:p>
          <a:p>
            <a:r>
              <a:rPr lang="en-US" dirty="0"/>
              <a:t>It is always possible to decompose a relation into a set of relations that are in BCNF such that:</a:t>
            </a:r>
          </a:p>
          <a:p>
            <a:pPr lvl="1"/>
            <a:r>
              <a:rPr lang="en-US" dirty="0"/>
              <a:t>the decomposition is lossless</a:t>
            </a:r>
          </a:p>
          <a:p>
            <a:pPr lvl="1"/>
            <a:r>
              <a:rPr lang="en-US" dirty="0"/>
              <a:t>it may not be possible to preserve dependencies.</a:t>
            </a:r>
          </a:p>
          <a:p>
            <a:pPr lvl="1"/>
            <a:endParaRPr lang="en-US" dirty="0"/>
          </a:p>
        </p:txBody>
      </p:sp>
      <p:sp>
        <p:nvSpPr>
          <p:cNvPr id="762884" name="Rectangle 4"/>
          <p:cNvSpPr>
            <a:spLocks noChangeArrowheads="1"/>
          </p:cNvSpPr>
          <p:nvPr/>
        </p:nvSpPr>
        <p:spPr bwMode="auto">
          <a:xfrm>
            <a:off x="1590675" y="3905250"/>
            <a:ext cx="5462588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tabLst>
                <a:tab pos="6842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tabLst>
                <a:tab pos="6842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85850" indent="-228600">
              <a:tabLst>
                <a:tab pos="6842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428750" indent="-228600">
              <a:tabLst>
                <a:tab pos="6842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771650" indent="-228600">
              <a:tabLst>
                <a:tab pos="6842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2885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842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68605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842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4325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842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0045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84213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sz="1350" i="1">
              <a:latin typeface="Helvetica" panose="020B0604020202020204" pitchFamily="34" charset="0"/>
              <a:sym typeface="Monotype Sorts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5237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Goals</a:t>
            </a:r>
          </a:p>
        </p:txBody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" y="868680"/>
            <a:ext cx="8594089" cy="5440680"/>
          </a:xfrm>
        </p:spPr>
        <p:txBody>
          <a:bodyPr/>
          <a:lstStyle/>
          <a:p>
            <a:r>
              <a:rPr lang="en-US" dirty="0"/>
              <a:t>Goal for a relational database design is:</a:t>
            </a:r>
          </a:p>
          <a:p>
            <a:pPr lvl="1"/>
            <a:r>
              <a:rPr lang="en-US" dirty="0"/>
              <a:t>BCNF.</a:t>
            </a:r>
          </a:p>
          <a:p>
            <a:pPr lvl="1"/>
            <a:r>
              <a:rPr lang="en-US" dirty="0"/>
              <a:t>Lossless join.</a:t>
            </a:r>
          </a:p>
          <a:p>
            <a:pPr lvl="1"/>
            <a:r>
              <a:rPr lang="en-US" dirty="0"/>
              <a:t>Dependency preservation.</a:t>
            </a:r>
          </a:p>
          <a:p>
            <a:r>
              <a:rPr lang="en-US" dirty="0"/>
              <a:t>If we cannot achieve this, we accept one of</a:t>
            </a:r>
          </a:p>
          <a:p>
            <a:pPr lvl="1"/>
            <a:r>
              <a:rPr lang="en-US" dirty="0"/>
              <a:t>Lack of dependency preservation </a:t>
            </a:r>
          </a:p>
          <a:p>
            <a:pPr lvl="1"/>
            <a:r>
              <a:rPr lang="en-US" dirty="0"/>
              <a:t>Redundancy due to use of 3NF</a:t>
            </a:r>
          </a:p>
          <a:p>
            <a:r>
              <a:rPr lang="en-US" dirty="0"/>
              <a:t>Interestingly, SQL does not provide a direct way of specifying functional dependencies other than </a:t>
            </a:r>
            <a:r>
              <a:rPr lang="en-US" dirty="0" err="1"/>
              <a:t>superkeys</a:t>
            </a:r>
            <a:r>
              <a:rPr lang="en-US" dirty="0"/>
              <a:t>.</a:t>
            </a:r>
          </a:p>
          <a:p>
            <a:pPr>
              <a:buFont typeface="Monotype Sorts" charset="2"/>
              <a:buNone/>
            </a:pPr>
            <a:r>
              <a:rPr lang="en-US" dirty="0"/>
              <a:t>	Can specify FDs using assertions, but they are expensive to test, (and currently not supported by any of the widely used databases!)</a:t>
            </a:r>
          </a:p>
          <a:p>
            <a:r>
              <a:rPr lang="en-US" dirty="0"/>
              <a:t>Even if we had a dependency preserving decomposition, using SQL we would not be able to efficiently test a functional dependency whose left hand side is not a key.</a:t>
            </a:r>
          </a:p>
        </p:txBody>
      </p:sp>
    </p:spTree>
    <p:extLst>
      <p:ext uri="{BB962C8B-B14F-4D97-AF65-F5344CB8AC3E}">
        <p14:creationId xmlns:p14="http://schemas.microsoft.com/office/powerpoint/2010/main" val="385736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Multivalued Dependencies</a:t>
            </a:r>
          </a:p>
        </p:txBody>
      </p:sp>
      <p:sp>
        <p:nvSpPr>
          <p:cNvPr id="84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record names of children, and phone numbers for instructors:</a:t>
            </a:r>
          </a:p>
          <a:p>
            <a:pPr lvl="1"/>
            <a:r>
              <a:rPr lang="en-US" i="1" dirty="0" err="1"/>
              <a:t>inst_child</a:t>
            </a:r>
            <a:r>
              <a:rPr lang="en-US" dirty="0"/>
              <a:t>(</a:t>
            </a:r>
            <a:r>
              <a:rPr lang="en-US" i="1" dirty="0"/>
              <a:t>ID</a:t>
            </a:r>
            <a:r>
              <a:rPr lang="en-US" dirty="0"/>
              <a:t>, </a:t>
            </a:r>
            <a:r>
              <a:rPr lang="en-US" i="1" dirty="0" err="1"/>
              <a:t>child_name</a:t>
            </a:r>
            <a:r>
              <a:rPr lang="en-US" dirty="0"/>
              <a:t>)</a:t>
            </a:r>
          </a:p>
          <a:p>
            <a:pPr lvl="1"/>
            <a:r>
              <a:rPr lang="en-US" i="1" dirty="0" err="1"/>
              <a:t>inst_phone</a:t>
            </a:r>
            <a:r>
              <a:rPr lang="en-US" dirty="0"/>
              <a:t>(</a:t>
            </a:r>
            <a:r>
              <a:rPr lang="en-US" i="1" dirty="0"/>
              <a:t>ID</a:t>
            </a:r>
            <a:r>
              <a:rPr lang="en-US" dirty="0"/>
              <a:t>, </a:t>
            </a:r>
            <a:r>
              <a:rPr lang="en-US" i="1" dirty="0" err="1"/>
              <a:t>phone_number</a:t>
            </a:r>
            <a:r>
              <a:rPr lang="en-US" dirty="0"/>
              <a:t>)</a:t>
            </a:r>
          </a:p>
          <a:p>
            <a:r>
              <a:rPr lang="en-US" dirty="0"/>
              <a:t>If we were to combine these schemas to get</a:t>
            </a:r>
          </a:p>
          <a:p>
            <a:pPr lvl="1"/>
            <a:r>
              <a:rPr lang="en-US" i="1" dirty="0" err="1"/>
              <a:t>inst_info</a:t>
            </a:r>
            <a:r>
              <a:rPr lang="en-US" dirty="0"/>
              <a:t>(</a:t>
            </a:r>
            <a:r>
              <a:rPr lang="en-US" i="1" dirty="0"/>
              <a:t>ID</a:t>
            </a:r>
            <a:r>
              <a:rPr lang="en-US" dirty="0"/>
              <a:t>, </a:t>
            </a:r>
            <a:r>
              <a:rPr lang="en-US" i="1" dirty="0" err="1"/>
              <a:t>child_name</a:t>
            </a:r>
            <a:r>
              <a:rPr lang="en-US" dirty="0"/>
              <a:t>, </a:t>
            </a:r>
            <a:r>
              <a:rPr lang="en-US" i="1" dirty="0" err="1"/>
              <a:t>phone_number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Example data:</a:t>
            </a:r>
            <a:br>
              <a:rPr lang="en-US" dirty="0"/>
            </a:br>
            <a:r>
              <a:rPr lang="en-US" dirty="0"/>
              <a:t>(99999, David, 512-555-1234)</a:t>
            </a:r>
            <a:br>
              <a:rPr lang="en-US" dirty="0"/>
            </a:br>
            <a:r>
              <a:rPr lang="en-US" dirty="0"/>
              <a:t>(99999, David, 512-555-4321)</a:t>
            </a:r>
            <a:br>
              <a:rPr lang="en-US" dirty="0"/>
            </a:br>
            <a:r>
              <a:rPr lang="en-US" dirty="0"/>
              <a:t>(99999, William, 512-555-1234)</a:t>
            </a:r>
            <a:br>
              <a:rPr lang="en-US" dirty="0"/>
            </a:br>
            <a:r>
              <a:rPr lang="en-US" dirty="0"/>
              <a:t>(99999, William, 512-555-4321)</a:t>
            </a:r>
          </a:p>
          <a:p>
            <a:r>
              <a:rPr lang="en-US" dirty="0"/>
              <a:t>This relation is in BCNF</a:t>
            </a:r>
          </a:p>
          <a:p>
            <a:pPr lvl="1"/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78929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Multivalued Dependencies (MVDs)</a:t>
            </a:r>
          </a:p>
        </p:txBody>
      </p:sp>
      <p:sp>
        <p:nvSpPr>
          <p:cNvPr id="7669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" y="937260"/>
            <a:ext cx="8675370" cy="5417819"/>
          </a:xfrm>
        </p:spPr>
        <p:txBody>
          <a:bodyPr/>
          <a:lstStyle/>
          <a:p>
            <a:pPr>
              <a:tabLst>
                <a:tab pos="1418035" algn="l"/>
                <a:tab pos="2099072" algn="l"/>
              </a:tabLst>
            </a:pPr>
            <a:r>
              <a:rPr lang="en-US" dirty="0"/>
              <a:t>Let </a:t>
            </a:r>
            <a:r>
              <a:rPr lang="en-US" i="1" dirty="0"/>
              <a:t>R</a:t>
            </a:r>
            <a:r>
              <a:rPr lang="en-US" dirty="0"/>
              <a:t> be a relation schema and let </a:t>
            </a:r>
            <a:r>
              <a:rPr lang="en-US" dirty="0">
                <a:sym typeface="Symbol" panose="05050102010706020507" pitchFamily="18" charset="2"/>
              </a:rPr>
              <a:t>  </a:t>
            </a:r>
            <a:r>
              <a:rPr lang="en-US" i="1" dirty="0">
                <a:sym typeface="Symbol" panose="05050102010706020507" pitchFamily="18" charset="2"/>
              </a:rPr>
              <a:t>R</a:t>
            </a:r>
            <a:r>
              <a:rPr lang="en-US" dirty="0">
                <a:sym typeface="Symbol" panose="05050102010706020507" pitchFamily="18" charset="2"/>
              </a:rPr>
              <a:t> and 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 </a:t>
            </a:r>
            <a:r>
              <a:rPr lang="en-US" i="1" dirty="0">
                <a:sym typeface="Symbol" panose="05050102010706020507" pitchFamily="18" charset="2"/>
              </a:rPr>
              <a:t>R. </a:t>
            </a:r>
            <a:r>
              <a:rPr lang="en-US" dirty="0">
                <a:sym typeface="Symbol" panose="05050102010706020507" pitchFamily="18" charset="2"/>
              </a:rPr>
              <a:t>  The </a:t>
            </a:r>
            <a:r>
              <a:rPr lang="en-US" b="1" dirty="0">
                <a:solidFill>
                  <a:srgbClr val="000099"/>
                </a:solidFill>
                <a:sym typeface="Symbol" panose="05050102010706020507" pitchFamily="18" charset="2"/>
              </a:rPr>
              <a:t>multivalued dependency</a:t>
            </a:r>
            <a:r>
              <a:rPr lang="en-US" dirty="0">
                <a:sym typeface="Symbol" panose="05050102010706020507" pitchFamily="18" charset="2"/>
              </a:rPr>
              <a:t> </a:t>
            </a:r>
            <a:endParaRPr lang="en-US" dirty="0"/>
          </a:p>
          <a:p>
            <a:pPr>
              <a:buNone/>
              <a:tabLst>
                <a:tab pos="1418035" algn="l"/>
                <a:tab pos="2099072" algn="l"/>
              </a:tabLst>
            </a:pPr>
            <a:r>
              <a:rPr lang="en-US" dirty="0">
                <a:sym typeface="Greek Symbols" pitchFamily="18" charset="2"/>
              </a:rPr>
              <a:t>			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b="1" dirty="0">
                <a:sym typeface="Symbol" panose="05050102010706020507" pitchFamily="18" charset="2"/>
              </a:rPr>
              <a:t>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</a:t>
            </a:r>
            <a:endParaRPr lang="en-US" i="1" dirty="0">
              <a:sym typeface="Greek Symbols" pitchFamily="18" charset="2"/>
            </a:endParaRPr>
          </a:p>
          <a:p>
            <a:pPr>
              <a:buNone/>
              <a:tabLst>
                <a:tab pos="1418035" algn="l"/>
                <a:tab pos="2099072" algn="l"/>
              </a:tabLst>
            </a:pPr>
            <a:r>
              <a:rPr lang="en-US" i="1" dirty="0">
                <a:sym typeface="Greek Symbols" pitchFamily="18" charset="2"/>
              </a:rPr>
              <a:t>	</a:t>
            </a:r>
            <a:r>
              <a:rPr lang="en-US" dirty="0">
                <a:sym typeface="Greek Symbols" pitchFamily="18" charset="2"/>
              </a:rPr>
              <a:t>holds on </a:t>
            </a:r>
            <a:r>
              <a:rPr lang="en-US" i="1" dirty="0">
                <a:sym typeface="Greek Symbols" pitchFamily="18" charset="2"/>
              </a:rPr>
              <a:t>R</a:t>
            </a:r>
            <a:r>
              <a:rPr lang="en-US" dirty="0">
                <a:sym typeface="Greek Symbols" pitchFamily="18" charset="2"/>
              </a:rPr>
              <a:t> if in any legal relation </a:t>
            </a:r>
            <a:r>
              <a:rPr lang="en-US" i="1" dirty="0">
                <a:sym typeface="Greek Symbols" pitchFamily="18" charset="2"/>
              </a:rPr>
              <a:t>r(R),</a:t>
            </a:r>
            <a:r>
              <a:rPr lang="en-US" dirty="0">
                <a:sym typeface="Greek Symbols" pitchFamily="18" charset="2"/>
              </a:rPr>
              <a:t> for all pairs for tuples </a:t>
            </a:r>
            <a:r>
              <a:rPr lang="en-US" i="1" dirty="0">
                <a:sym typeface="Greek Symbols" pitchFamily="18" charset="2"/>
              </a:rPr>
              <a:t>t</a:t>
            </a:r>
            <a:r>
              <a:rPr lang="en-US" baseline="-25000" dirty="0">
                <a:sym typeface="Greek Symbols" pitchFamily="18" charset="2"/>
              </a:rPr>
              <a:t>1 </a:t>
            </a:r>
            <a:r>
              <a:rPr lang="en-US" dirty="0">
                <a:sym typeface="Greek Symbols" pitchFamily="18" charset="2"/>
              </a:rPr>
              <a:t>and </a:t>
            </a:r>
            <a:r>
              <a:rPr lang="en-US" i="1" dirty="0">
                <a:sym typeface="Greek Symbols" pitchFamily="18" charset="2"/>
              </a:rPr>
              <a:t>t</a:t>
            </a:r>
            <a:r>
              <a:rPr lang="en-US" i="1" baseline="-25000" dirty="0">
                <a:sym typeface="Greek Symbols" pitchFamily="18" charset="2"/>
              </a:rPr>
              <a:t>2</a:t>
            </a:r>
            <a:r>
              <a:rPr lang="en-US" dirty="0">
                <a:sym typeface="Greek Symbols" pitchFamily="18" charset="2"/>
              </a:rPr>
              <a:t> in </a:t>
            </a:r>
            <a:r>
              <a:rPr lang="en-US" i="1" dirty="0">
                <a:sym typeface="Greek Symbols" pitchFamily="18" charset="2"/>
              </a:rPr>
              <a:t>r</a:t>
            </a:r>
            <a:r>
              <a:rPr lang="en-US" dirty="0">
                <a:sym typeface="Greek Symbols" pitchFamily="18" charset="2"/>
              </a:rPr>
              <a:t> such that </a:t>
            </a:r>
            <a:r>
              <a:rPr lang="en-US" i="1" dirty="0">
                <a:sym typeface="Greek Symbols" pitchFamily="18" charset="2"/>
              </a:rPr>
              <a:t>t</a:t>
            </a:r>
            <a:r>
              <a:rPr lang="en-US" baseline="-25000" dirty="0">
                <a:sym typeface="Greek Symbols" pitchFamily="18" charset="2"/>
              </a:rPr>
              <a:t>1</a:t>
            </a:r>
            <a:r>
              <a:rPr lang="en-US" dirty="0">
                <a:sym typeface="Greek Symbols" pitchFamily="18" charset="2"/>
              </a:rPr>
              <a:t>[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] = </a:t>
            </a:r>
            <a:r>
              <a:rPr lang="en-US" i="1" dirty="0">
                <a:sym typeface="Greek Symbols" pitchFamily="18" charset="2"/>
              </a:rPr>
              <a:t>t</a:t>
            </a:r>
            <a:r>
              <a:rPr lang="en-US" i="1" baseline="-25000" dirty="0">
                <a:sym typeface="Greek Symbols" pitchFamily="18" charset="2"/>
              </a:rPr>
              <a:t>2 </a:t>
            </a:r>
            <a:r>
              <a:rPr lang="en-US" dirty="0">
                <a:sym typeface="Greek Symbols" pitchFamily="18" charset="2"/>
              </a:rPr>
              <a:t>[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], there exist tuples </a:t>
            </a:r>
            <a:r>
              <a:rPr lang="en-US" i="1" dirty="0">
                <a:sym typeface="Greek Symbols" pitchFamily="18" charset="2"/>
              </a:rPr>
              <a:t>t</a:t>
            </a:r>
            <a:r>
              <a:rPr lang="en-US" i="1" baseline="-25000" dirty="0">
                <a:sym typeface="Greek Symbols" pitchFamily="18" charset="2"/>
              </a:rPr>
              <a:t>3</a:t>
            </a:r>
            <a:r>
              <a:rPr lang="en-US" dirty="0">
                <a:sym typeface="Greek Symbols" pitchFamily="18" charset="2"/>
              </a:rPr>
              <a:t> and </a:t>
            </a:r>
            <a:r>
              <a:rPr lang="en-US" i="1" dirty="0">
                <a:sym typeface="Greek Symbols" pitchFamily="18" charset="2"/>
              </a:rPr>
              <a:t>t</a:t>
            </a:r>
            <a:r>
              <a:rPr lang="en-US" baseline="-25000" dirty="0">
                <a:sym typeface="Greek Symbols" pitchFamily="18" charset="2"/>
              </a:rPr>
              <a:t>4</a:t>
            </a:r>
            <a:r>
              <a:rPr lang="en-US" dirty="0">
                <a:sym typeface="Greek Symbols" pitchFamily="18" charset="2"/>
              </a:rPr>
              <a:t> in </a:t>
            </a:r>
            <a:r>
              <a:rPr lang="en-US" i="1" dirty="0">
                <a:sym typeface="Greek Symbols" pitchFamily="18" charset="2"/>
              </a:rPr>
              <a:t>r </a:t>
            </a:r>
            <a:r>
              <a:rPr lang="en-US" dirty="0">
                <a:sym typeface="Greek Symbols" pitchFamily="18" charset="2"/>
              </a:rPr>
              <a:t>such that: </a:t>
            </a:r>
          </a:p>
          <a:p>
            <a:pPr>
              <a:buNone/>
              <a:tabLst>
                <a:tab pos="1418035" algn="l"/>
                <a:tab pos="2099072" algn="l"/>
              </a:tabLst>
            </a:pPr>
            <a:r>
              <a:rPr lang="en-US" dirty="0">
                <a:sym typeface="Greek Symbols" pitchFamily="18" charset="2"/>
              </a:rPr>
              <a:t>		 </a:t>
            </a:r>
            <a:r>
              <a:rPr lang="en-US" i="1" dirty="0">
                <a:sym typeface="Greek Symbols" pitchFamily="18" charset="2"/>
              </a:rPr>
              <a:t>t</a:t>
            </a:r>
            <a:r>
              <a:rPr lang="en-US" baseline="-25000" dirty="0">
                <a:sym typeface="Greek Symbols" pitchFamily="18" charset="2"/>
              </a:rPr>
              <a:t>1</a:t>
            </a:r>
            <a:r>
              <a:rPr lang="en-US" dirty="0">
                <a:sym typeface="Greek Symbols" pitchFamily="18" charset="2"/>
              </a:rPr>
              <a:t>[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] = </a:t>
            </a:r>
            <a:r>
              <a:rPr lang="en-US" i="1" dirty="0">
                <a:sym typeface="Greek Symbols" pitchFamily="18" charset="2"/>
              </a:rPr>
              <a:t>t</a:t>
            </a:r>
            <a:r>
              <a:rPr lang="en-US" i="1" baseline="-25000" dirty="0">
                <a:sym typeface="Greek Symbols" pitchFamily="18" charset="2"/>
              </a:rPr>
              <a:t>2 </a:t>
            </a:r>
            <a:r>
              <a:rPr lang="en-US" dirty="0">
                <a:sym typeface="Greek Symbols" pitchFamily="18" charset="2"/>
              </a:rPr>
              <a:t>[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] = </a:t>
            </a:r>
            <a:r>
              <a:rPr lang="en-US" i="1" dirty="0">
                <a:sym typeface="Greek Symbols" pitchFamily="18" charset="2"/>
              </a:rPr>
              <a:t>t</a:t>
            </a:r>
            <a:r>
              <a:rPr lang="en-US" baseline="-25000" dirty="0">
                <a:sym typeface="Greek Symbols" pitchFamily="18" charset="2"/>
              </a:rPr>
              <a:t>3</a:t>
            </a:r>
            <a:r>
              <a:rPr lang="en-US" dirty="0">
                <a:sym typeface="Greek Symbols" pitchFamily="18" charset="2"/>
              </a:rPr>
              <a:t> [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] = </a:t>
            </a:r>
            <a:r>
              <a:rPr lang="en-US" i="1" dirty="0">
                <a:sym typeface="Greek Symbols" pitchFamily="18" charset="2"/>
              </a:rPr>
              <a:t>t</a:t>
            </a:r>
            <a:r>
              <a:rPr lang="en-US" baseline="-25000" dirty="0">
                <a:sym typeface="Greek Symbols" pitchFamily="18" charset="2"/>
              </a:rPr>
              <a:t>4</a:t>
            </a:r>
            <a:r>
              <a:rPr lang="en-US" i="1" baseline="-25000" dirty="0">
                <a:sym typeface="Greek Symbols" pitchFamily="18" charset="2"/>
              </a:rPr>
              <a:t> </a:t>
            </a:r>
            <a:r>
              <a:rPr lang="en-US" dirty="0">
                <a:sym typeface="Greek Symbols" pitchFamily="18" charset="2"/>
              </a:rPr>
              <a:t>[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] </a:t>
            </a:r>
            <a:br>
              <a:rPr lang="en-US" dirty="0">
                <a:sym typeface="Greek Symbols" pitchFamily="18" charset="2"/>
              </a:rPr>
            </a:br>
            <a:r>
              <a:rPr lang="en-US" dirty="0">
                <a:sym typeface="Greek Symbols" pitchFamily="18" charset="2"/>
              </a:rPr>
              <a:t>	 </a:t>
            </a:r>
            <a:r>
              <a:rPr lang="en-US" i="1" dirty="0">
                <a:sym typeface="Greek Symbols" pitchFamily="18" charset="2"/>
              </a:rPr>
              <a:t>t</a:t>
            </a:r>
            <a:r>
              <a:rPr lang="en-US" baseline="-25000" dirty="0">
                <a:sym typeface="Greek Symbols" pitchFamily="18" charset="2"/>
              </a:rPr>
              <a:t>3</a:t>
            </a:r>
            <a:r>
              <a:rPr lang="en-US" dirty="0">
                <a:sym typeface="Greek Symbols" pitchFamily="18" charset="2"/>
              </a:rPr>
              <a:t>[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Greek Symbols" pitchFamily="18" charset="2"/>
              </a:rPr>
              <a:t>] </a:t>
            </a:r>
            <a:r>
              <a:rPr lang="en-US" dirty="0" smtClean="0">
                <a:sym typeface="Greek Symbols" pitchFamily="18" charset="2"/>
              </a:rPr>
              <a:t> </a:t>
            </a:r>
            <a:r>
              <a:rPr lang="en-US" dirty="0">
                <a:sym typeface="Greek Symbols" pitchFamily="18" charset="2"/>
              </a:rPr>
              <a:t>=  </a:t>
            </a:r>
            <a:r>
              <a:rPr lang="en-US" i="1" dirty="0">
                <a:sym typeface="Greek Symbols" pitchFamily="18" charset="2"/>
              </a:rPr>
              <a:t>t</a:t>
            </a:r>
            <a:r>
              <a:rPr lang="en-US" baseline="-25000" dirty="0">
                <a:sym typeface="Greek Symbols" pitchFamily="18" charset="2"/>
              </a:rPr>
              <a:t>1 </a:t>
            </a:r>
            <a:r>
              <a:rPr lang="en-US" dirty="0">
                <a:sym typeface="Greek Symbols" pitchFamily="18" charset="2"/>
              </a:rPr>
              <a:t>[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Greek Symbols" pitchFamily="18" charset="2"/>
              </a:rPr>
              <a:t>] </a:t>
            </a:r>
            <a:br>
              <a:rPr lang="en-US" dirty="0">
                <a:sym typeface="Greek Symbols" pitchFamily="18" charset="2"/>
              </a:rPr>
            </a:br>
            <a:r>
              <a:rPr lang="en-US" dirty="0">
                <a:sym typeface="Greek Symbols" pitchFamily="18" charset="2"/>
              </a:rPr>
              <a:t>	 </a:t>
            </a:r>
            <a:r>
              <a:rPr lang="en-US" i="1" dirty="0">
                <a:sym typeface="Greek Symbols" pitchFamily="18" charset="2"/>
              </a:rPr>
              <a:t>t</a:t>
            </a:r>
            <a:r>
              <a:rPr lang="en-US" baseline="-25000" dirty="0">
                <a:sym typeface="Greek Symbols" pitchFamily="18" charset="2"/>
              </a:rPr>
              <a:t>3</a:t>
            </a:r>
            <a:r>
              <a:rPr lang="en-US" dirty="0">
                <a:sym typeface="Greek Symbols" pitchFamily="18" charset="2"/>
              </a:rPr>
              <a:t>[</a:t>
            </a:r>
            <a:r>
              <a:rPr lang="en-US" i="1" dirty="0">
                <a:sym typeface="Greek Symbols" pitchFamily="18" charset="2"/>
              </a:rPr>
              <a:t>R  –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Greek Symbols" pitchFamily="18" charset="2"/>
              </a:rPr>
              <a:t>] =  </a:t>
            </a:r>
            <a:r>
              <a:rPr lang="en-US" i="1" dirty="0">
                <a:sym typeface="Greek Symbols" pitchFamily="18" charset="2"/>
              </a:rPr>
              <a:t>t</a:t>
            </a:r>
            <a:r>
              <a:rPr lang="en-US" baseline="-25000" dirty="0">
                <a:sym typeface="Greek Symbols" pitchFamily="18" charset="2"/>
              </a:rPr>
              <a:t>2</a:t>
            </a:r>
            <a:r>
              <a:rPr lang="en-US" dirty="0">
                <a:sym typeface="Greek Symbols" pitchFamily="18" charset="2"/>
              </a:rPr>
              <a:t>[</a:t>
            </a:r>
            <a:r>
              <a:rPr lang="en-US" i="1" dirty="0">
                <a:sym typeface="Greek Symbols" pitchFamily="18" charset="2"/>
              </a:rPr>
              <a:t>R  –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Greek Symbols" pitchFamily="18" charset="2"/>
              </a:rPr>
              <a:t>] </a:t>
            </a:r>
            <a:br>
              <a:rPr lang="en-US" dirty="0">
                <a:sym typeface="Greek Symbols" pitchFamily="18" charset="2"/>
              </a:rPr>
            </a:br>
            <a:r>
              <a:rPr lang="en-US" dirty="0">
                <a:sym typeface="Greek Symbols" pitchFamily="18" charset="2"/>
              </a:rPr>
              <a:t>	 </a:t>
            </a:r>
            <a:r>
              <a:rPr lang="en-US" i="1" dirty="0">
                <a:sym typeface="Greek Symbols" pitchFamily="18" charset="2"/>
              </a:rPr>
              <a:t>t</a:t>
            </a:r>
            <a:r>
              <a:rPr lang="en-US" baseline="-25000" dirty="0">
                <a:sym typeface="Greek Symbols" pitchFamily="18" charset="2"/>
              </a:rPr>
              <a:t>4 </a:t>
            </a:r>
            <a:r>
              <a:rPr lang="en-US" dirty="0">
                <a:sym typeface="Greek Symbols" pitchFamily="18" charset="2"/>
              </a:rPr>
              <a:t>[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Greek Symbols" pitchFamily="18" charset="2"/>
              </a:rPr>
              <a:t>] </a:t>
            </a:r>
            <a:r>
              <a:rPr lang="en-US" dirty="0" smtClean="0">
                <a:sym typeface="Greek Symbols" pitchFamily="18" charset="2"/>
              </a:rPr>
              <a:t> </a:t>
            </a:r>
            <a:r>
              <a:rPr lang="en-US" dirty="0">
                <a:sym typeface="Greek Symbols" pitchFamily="18" charset="2"/>
              </a:rPr>
              <a:t>=  </a:t>
            </a:r>
            <a:r>
              <a:rPr lang="en-US" i="1" dirty="0">
                <a:sym typeface="Greek Symbols" pitchFamily="18" charset="2"/>
              </a:rPr>
              <a:t>t</a:t>
            </a:r>
            <a:r>
              <a:rPr lang="en-US" baseline="-25000" dirty="0">
                <a:sym typeface="Greek Symbols" pitchFamily="18" charset="2"/>
              </a:rPr>
              <a:t>2</a:t>
            </a:r>
            <a:r>
              <a:rPr lang="en-US" dirty="0">
                <a:sym typeface="Greek Symbols" pitchFamily="18" charset="2"/>
              </a:rPr>
              <a:t>[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Greek Symbols" pitchFamily="18" charset="2"/>
              </a:rPr>
              <a:t>] </a:t>
            </a:r>
            <a:br>
              <a:rPr lang="en-US" dirty="0">
                <a:sym typeface="Greek Symbols" pitchFamily="18" charset="2"/>
              </a:rPr>
            </a:br>
            <a:r>
              <a:rPr lang="en-US" dirty="0">
                <a:sym typeface="Greek Symbols" pitchFamily="18" charset="2"/>
              </a:rPr>
              <a:t>	 </a:t>
            </a:r>
            <a:r>
              <a:rPr lang="en-US" i="1" dirty="0">
                <a:sym typeface="Greek Symbols" pitchFamily="18" charset="2"/>
              </a:rPr>
              <a:t>t</a:t>
            </a:r>
            <a:r>
              <a:rPr lang="en-US" baseline="-25000" dirty="0">
                <a:sym typeface="Greek Symbols" pitchFamily="18" charset="2"/>
              </a:rPr>
              <a:t>4</a:t>
            </a:r>
            <a:r>
              <a:rPr lang="en-US" dirty="0">
                <a:sym typeface="Greek Symbols" pitchFamily="18" charset="2"/>
              </a:rPr>
              <a:t>[</a:t>
            </a:r>
            <a:r>
              <a:rPr lang="en-US" i="1" dirty="0">
                <a:sym typeface="Greek Symbols" pitchFamily="18" charset="2"/>
              </a:rPr>
              <a:t>R  –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Greek Symbols" pitchFamily="18" charset="2"/>
              </a:rPr>
              <a:t>] =  </a:t>
            </a:r>
            <a:r>
              <a:rPr lang="en-US" i="1" dirty="0">
                <a:sym typeface="Greek Symbols" pitchFamily="18" charset="2"/>
              </a:rPr>
              <a:t>t</a:t>
            </a:r>
            <a:r>
              <a:rPr lang="en-US" baseline="-25000" dirty="0">
                <a:sym typeface="Greek Symbols" pitchFamily="18" charset="2"/>
              </a:rPr>
              <a:t>1</a:t>
            </a:r>
            <a:r>
              <a:rPr lang="en-US" dirty="0">
                <a:sym typeface="Greek Symbols" pitchFamily="18" charset="2"/>
              </a:rPr>
              <a:t>[</a:t>
            </a:r>
            <a:r>
              <a:rPr lang="en-US" i="1" dirty="0">
                <a:sym typeface="Greek Symbols" pitchFamily="18" charset="2"/>
              </a:rPr>
              <a:t>R  –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Greek Symbols" pitchFamily="18" charset="2"/>
              </a:rPr>
              <a:t>] </a:t>
            </a:r>
            <a:br>
              <a:rPr lang="en-US" dirty="0">
                <a:sym typeface="Greek Symbols" pitchFamily="18" charset="2"/>
              </a:rPr>
            </a:br>
            <a:endParaRPr lang="en-US" dirty="0">
              <a:sym typeface="Greek Symbols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7991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MVD (Cont.)</a:t>
            </a:r>
          </a:p>
        </p:txBody>
      </p:sp>
      <p:sp>
        <p:nvSpPr>
          <p:cNvPr id="76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3632" y="1108869"/>
            <a:ext cx="7744538" cy="445611"/>
          </a:xfrm>
        </p:spPr>
        <p:txBody>
          <a:bodyPr/>
          <a:lstStyle/>
          <a:p>
            <a:r>
              <a:rPr lang="en-US" dirty="0"/>
              <a:t>Tabular representation of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b="1" dirty="0">
                <a:sym typeface="Symbol" panose="05050102010706020507" pitchFamily="18" charset="2"/>
              </a:rPr>
              <a:t></a:t>
            </a:r>
            <a:r>
              <a:rPr lang="en-US" i="1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</a:t>
            </a:r>
          </a:p>
        </p:txBody>
      </p:sp>
      <p:pic>
        <p:nvPicPr>
          <p:cNvPr id="769029" name="Picture 5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08" y="1936274"/>
            <a:ext cx="7724048" cy="271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8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7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tabLst>
                <a:tab pos="862013" algn="l"/>
                <a:tab pos="2483644" algn="ctr"/>
              </a:tabLst>
            </a:pPr>
            <a:r>
              <a:rPr lang="en-US" dirty="0"/>
              <a:t>Let </a:t>
            </a:r>
            <a:r>
              <a:rPr lang="en-US" i="1" dirty="0"/>
              <a:t>R</a:t>
            </a:r>
            <a:r>
              <a:rPr lang="en-US" dirty="0"/>
              <a:t> be a relation schema with a set of attributes that are partitioned into 3 nonempty subsets.</a:t>
            </a:r>
          </a:p>
          <a:p>
            <a:pPr>
              <a:buNone/>
              <a:tabLst>
                <a:tab pos="862013" algn="l"/>
                <a:tab pos="2483644" algn="ctr"/>
              </a:tabLst>
            </a:pPr>
            <a:r>
              <a:rPr lang="en-US" dirty="0"/>
              <a:t>			</a:t>
            </a:r>
            <a:r>
              <a:rPr lang="en-US" i="1" dirty="0"/>
              <a:t>Y, Z, W</a:t>
            </a:r>
          </a:p>
          <a:p>
            <a:pPr>
              <a:tabLst>
                <a:tab pos="862013" algn="l"/>
                <a:tab pos="2483644" algn="ctr"/>
              </a:tabLst>
            </a:pPr>
            <a:r>
              <a:rPr lang="en-US" dirty="0"/>
              <a:t>We say that </a:t>
            </a:r>
            <a:r>
              <a:rPr lang="en-US" i="1" dirty="0"/>
              <a:t>Y </a:t>
            </a:r>
            <a:r>
              <a:rPr lang="en-US" b="1" dirty="0">
                <a:sym typeface="Symbol" panose="05050102010706020507" pitchFamily="18" charset="2"/>
              </a:rPr>
              <a:t>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Z </a:t>
            </a:r>
            <a:r>
              <a:rPr lang="en-US" dirty="0">
                <a:sym typeface="Monotype Sorts" charset="2"/>
              </a:rPr>
              <a:t>(</a:t>
            </a:r>
            <a:r>
              <a:rPr lang="en-US" i="1" dirty="0">
                <a:sym typeface="Monotype Sorts" charset="2"/>
              </a:rPr>
              <a:t>Y</a:t>
            </a:r>
            <a:r>
              <a:rPr lang="en-US" dirty="0">
                <a:sym typeface="Monotype Sorts" charset="2"/>
              </a:rPr>
              <a:t> </a:t>
            </a:r>
            <a:r>
              <a:rPr lang="en-US" b="1" dirty="0" err="1">
                <a:solidFill>
                  <a:srgbClr val="000099"/>
                </a:solidFill>
                <a:sym typeface="Monotype Sorts" charset="2"/>
              </a:rPr>
              <a:t>multidetermines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Z </a:t>
            </a:r>
            <a:r>
              <a:rPr lang="en-US" dirty="0">
                <a:sym typeface="Monotype Sorts" charset="2"/>
              </a:rPr>
              <a:t>)</a:t>
            </a:r>
            <a:r>
              <a:rPr lang="en-US" i="1" dirty="0">
                <a:sym typeface="Monotype Sorts" charset="2"/>
              </a:rPr>
              <a:t/>
            </a:r>
            <a:br>
              <a:rPr lang="en-US" i="1" dirty="0">
                <a:sym typeface="Monotype Sorts" charset="2"/>
              </a:rPr>
            </a:br>
            <a:r>
              <a:rPr lang="en-US" dirty="0">
                <a:sym typeface="Monotype Sorts" charset="2"/>
              </a:rPr>
              <a:t>if and only if for all possible relations </a:t>
            </a:r>
            <a:r>
              <a:rPr lang="en-US" i="1" dirty="0">
                <a:sym typeface="Monotype Sorts" charset="2"/>
              </a:rPr>
              <a:t>r </a:t>
            </a:r>
            <a:r>
              <a:rPr lang="en-US" dirty="0">
                <a:sym typeface="Monotype Sorts" charset="2"/>
              </a:rPr>
              <a:t>(</a:t>
            </a:r>
            <a:r>
              <a:rPr lang="en-US" i="1" dirty="0">
                <a:sym typeface="Monotype Sorts" charset="2"/>
              </a:rPr>
              <a:t>R </a:t>
            </a:r>
            <a:r>
              <a:rPr lang="en-US" dirty="0">
                <a:sym typeface="Monotype Sorts" charset="2"/>
              </a:rPr>
              <a:t>)</a:t>
            </a:r>
            <a:endParaRPr lang="en-US" i="1" dirty="0">
              <a:sym typeface="Monotype Sorts" charset="2"/>
            </a:endParaRPr>
          </a:p>
          <a:p>
            <a:pPr>
              <a:buNone/>
              <a:tabLst>
                <a:tab pos="862013" algn="l"/>
                <a:tab pos="2483644" algn="ctr"/>
              </a:tabLst>
            </a:pPr>
            <a:r>
              <a:rPr lang="en-US" dirty="0">
                <a:sym typeface="Monotype Sorts" charset="2"/>
              </a:rPr>
              <a:t>		&lt; </a:t>
            </a:r>
            <a:r>
              <a:rPr lang="en-US" i="1" dirty="0">
                <a:sym typeface="Monotype Sorts" charset="2"/>
              </a:rPr>
              <a:t>y</a:t>
            </a:r>
            <a:r>
              <a:rPr lang="en-US" baseline="-25000" dirty="0">
                <a:sym typeface="Monotype Sorts" charset="2"/>
              </a:rPr>
              <a:t>1</a:t>
            </a:r>
            <a:r>
              <a:rPr lang="en-US" dirty="0">
                <a:sym typeface="Monotype Sorts" charset="2"/>
              </a:rPr>
              <a:t>, </a:t>
            </a:r>
            <a:r>
              <a:rPr lang="en-US" i="1" dirty="0">
                <a:sym typeface="Monotype Sorts" charset="2"/>
              </a:rPr>
              <a:t>z</a:t>
            </a:r>
            <a:r>
              <a:rPr lang="en-US" baseline="-25000" dirty="0">
                <a:sym typeface="Monotype Sorts" charset="2"/>
              </a:rPr>
              <a:t>1</a:t>
            </a:r>
            <a:r>
              <a:rPr lang="en-US" dirty="0">
                <a:sym typeface="Monotype Sorts" charset="2"/>
              </a:rPr>
              <a:t>, </a:t>
            </a:r>
            <a:r>
              <a:rPr lang="en-US" i="1" dirty="0">
                <a:sym typeface="Monotype Sorts" charset="2"/>
              </a:rPr>
              <a:t>w</a:t>
            </a:r>
            <a:r>
              <a:rPr lang="en-US" baseline="-25000" dirty="0">
                <a:sym typeface="Monotype Sorts" charset="2"/>
              </a:rPr>
              <a:t>1</a:t>
            </a:r>
            <a:r>
              <a:rPr lang="en-US" dirty="0">
                <a:sym typeface="Monotype Sorts" charset="2"/>
              </a:rPr>
              <a:t> &gt; </a:t>
            </a:r>
            <a:r>
              <a:rPr lang="en-US" dirty="0">
                <a:sym typeface="Symbol" panose="05050102010706020507" pitchFamily="18" charset="2"/>
              </a:rPr>
              <a:t> </a:t>
            </a:r>
            <a:r>
              <a:rPr lang="en-US" i="1" dirty="0">
                <a:sym typeface="Symbol" panose="05050102010706020507" pitchFamily="18" charset="2"/>
              </a:rPr>
              <a:t>r</a:t>
            </a:r>
            <a:r>
              <a:rPr lang="en-US" dirty="0">
                <a:sym typeface="Symbol" panose="05050102010706020507" pitchFamily="18" charset="2"/>
              </a:rPr>
              <a:t> and &lt; </a:t>
            </a:r>
            <a:r>
              <a:rPr lang="en-US" i="1" dirty="0">
                <a:sym typeface="Monotype Sorts" charset="2"/>
              </a:rPr>
              <a:t>y</a:t>
            </a:r>
            <a:r>
              <a:rPr lang="en-US" baseline="-25000" dirty="0">
                <a:sym typeface="Monotype Sorts" charset="2"/>
              </a:rPr>
              <a:t>1</a:t>
            </a:r>
            <a:r>
              <a:rPr lang="en-US" dirty="0">
                <a:sym typeface="Monotype Sorts" charset="2"/>
              </a:rPr>
              <a:t>, </a:t>
            </a:r>
            <a:r>
              <a:rPr lang="en-US" i="1" dirty="0">
                <a:sym typeface="Monotype Sorts" charset="2"/>
              </a:rPr>
              <a:t>z</a:t>
            </a:r>
            <a:r>
              <a:rPr lang="en-US" baseline="-25000" dirty="0">
                <a:sym typeface="Monotype Sorts" charset="2"/>
              </a:rPr>
              <a:t>2</a:t>
            </a:r>
            <a:r>
              <a:rPr lang="en-US" dirty="0">
                <a:sym typeface="Monotype Sorts" charset="2"/>
              </a:rPr>
              <a:t>, </a:t>
            </a:r>
            <a:r>
              <a:rPr lang="en-US" i="1" dirty="0">
                <a:sym typeface="Monotype Sorts" charset="2"/>
              </a:rPr>
              <a:t>w</a:t>
            </a:r>
            <a:r>
              <a:rPr lang="en-US" baseline="-25000" dirty="0">
                <a:sym typeface="Monotype Sorts" charset="2"/>
              </a:rPr>
              <a:t>2</a:t>
            </a:r>
            <a:r>
              <a:rPr lang="en-US" dirty="0">
                <a:sym typeface="Monotype Sorts" charset="2"/>
              </a:rPr>
              <a:t> &gt; </a:t>
            </a:r>
            <a:r>
              <a:rPr lang="en-US" dirty="0">
                <a:sym typeface="Symbol" panose="05050102010706020507" pitchFamily="18" charset="2"/>
              </a:rPr>
              <a:t> </a:t>
            </a:r>
            <a:r>
              <a:rPr lang="en-US" i="1" dirty="0">
                <a:sym typeface="Symbol" panose="05050102010706020507" pitchFamily="18" charset="2"/>
              </a:rPr>
              <a:t>r</a:t>
            </a:r>
            <a:endParaRPr lang="en-US" dirty="0">
              <a:sym typeface="Symbol" panose="05050102010706020507" pitchFamily="18" charset="2"/>
            </a:endParaRPr>
          </a:p>
          <a:p>
            <a:pPr>
              <a:buNone/>
              <a:tabLst>
                <a:tab pos="862013" algn="l"/>
                <a:tab pos="2483644" algn="ctr"/>
              </a:tabLst>
            </a:pPr>
            <a:r>
              <a:rPr lang="en-US" dirty="0">
                <a:sym typeface="Symbol" panose="05050102010706020507" pitchFamily="18" charset="2"/>
              </a:rPr>
              <a:t>	then</a:t>
            </a:r>
          </a:p>
          <a:p>
            <a:pPr>
              <a:buNone/>
              <a:tabLst>
                <a:tab pos="862013" algn="l"/>
                <a:tab pos="2483644" algn="ctr"/>
              </a:tabLst>
            </a:pPr>
            <a:r>
              <a:rPr lang="en-US" dirty="0">
                <a:sym typeface="Symbol" panose="05050102010706020507" pitchFamily="18" charset="2"/>
              </a:rPr>
              <a:t>		</a:t>
            </a:r>
            <a:r>
              <a:rPr lang="en-US" dirty="0">
                <a:sym typeface="Monotype Sorts" charset="2"/>
              </a:rPr>
              <a:t>&lt; </a:t>
            </a:r>
            <a:r>
              <a:rPr lang="en-US" i="1" dirty="0">
                <a:sym typeface="Monotype Sorts" charset="2"/>
              </a:rPr>
              <a:t>y</a:t>
            </a:r>
            <a:r>
              <a:rPr lang="en-US" baseline="-25000" dirty="0">
                <a:sym typeface="Monotype Sorts" charset="2"/>
              </a:rPr>
              <a:t>1</a:t>
            </a:r>
            <a:r>
              <a:rPr lang="en-US" dirty="0">
                <a:sym typeface="Monotype Sorts" charset="2"/>
              </a:rPr>
              <a:t>, </a:t>
            </a:r>
            <a:r>
              <a:rPr lang="en-US" i="1" dirty="0">
                <a:sym typeface="Monotype Sorts" charset="2"/>
              </a:rPr>
              <a:t>z</a:t>
            </a:r>
            <a:r>
              <a:rPr lang="en-US" baseline="-25000" dirty="0">
                <a:sym typeface="Monotype Sorts" charset="2"/>
              </a:rPr>
              <a:t>1</a:t>
            </a:r>
            <a:r>
              <a:rPr lang="en-US" dirty="0">
                <a:sym typeface="Monotype Sorts" charset="2"/>
              </a:rPr>
              <a:t>, </a:t>
            </a:r>
            <a:r>
              <a:rPr lang="en-US" i="1" dirty="0">
                <a:sym typeface="Monotype Sorts" charset="2"/>
              </a:rPr>
              <a:t>w</a:t>
            </a:r>
            <a:r>
              <a:rPr lang="en-US" baseline="-25000" dirty="0">
                <a:sym typeface="Monotype Sorts" charset="2"/>
              </a:rPr>
              <a:t>2</a:t>
            </a:r>
            <a:r>
              <a:rPr lang="en-US" dirty="0">
                <a:sym typeface="Monotype Sorts" charset="2"/>
              </a:rPr>
              <a:t> &gt; </a:t>
            </a:r>
            <a:r>
              <a:rPr lang="en-US" dirty="0">
                <a:sym typeface="Symbol" panose="05050102010706020507" pitchFamily="18" charset="2"/>
              </a:rPr>
              <a:t> </a:t>
            </a:r>
            <a:r>
              <a:rPr lang="en-US" i="1" dirty="0">
                <a:sym typeface="Symbol" panose="05050102010706020507" pitchFamily="18" charset="2"/>
              </a:rPr>
              <a:t>r</a:t>
            </a:r>
            <a:r>
              <a:rPr lang="en-US" dirty="0">
                <a:sym typeface="Symbol" panose="05050102010706020507" pitchFamily="18" charset="2"/>
              </a:rPr>
              <a:t> and &lt; </a:t>
            </a:r>
            <a:r>
              <a:rPr lang="en-US" i="1" dirty="0">
                <a:sym typeface="Monotype Sorts" charset="2"/>
              </a:rPr>
              <a:t>y</a:t>
            </a:r>
            <a:r>
              <a:rPr lang="en-US" baseline="-25000" dirty="0">
                <a:sym typeface="Monotype Sorts" charset="2"/>
              </a:rPr>
              <a:t>1</a:t>
            </a:r>
            <a:r>
              <a:rPr lang="en-US" dirty="0">
                <a:sym typeface="Monotype Sorts" charset="2"/>
              </a:rPr>
              <a:t>, </a:t>
            </a:r>
            <a:r>
              <a:rPr lang="en-US" i="1" dirty="0">
                <a:sym typeface="Monotype Sorts" charset="2"/>
              </a:rPr>
              <a:t>z</a:t>
            </a:r>
            <a:r>
              <a:rPr lang="en-US" baseline="-25000" dirty="0">
                <a:sym typeface="Monotype Sorts" charset="2"/>
              </a:rPr>
              <a:t>2</a:t>
            </a:r>
            <a:r>
              <a:rPr lang="en-US" dirty="0">
                <a:sym typeface="Monotype Sorts" charset="2"/>
              </a:rPr>
              <a:t>, </a:t>
            </a:r>
            <a:r>
              <a:rPr lang="en-US" i="1" dirty="0">
                <a:sym typeface="Monotype Sorts" charset="2"/>
              </a:rPr>
              <a:t>w</a:t>
            </a:r>
            <a:r>
              <a:rPr lang="en-US" baseline="-25000" dirty="0">
                <a:sym typeface="Monotype Sorts" charset="2"/>
              </a:rPr>
              <a:t>1</a:t>
            </a:r>
            <a:r>
              <a:rPr lang="en-US" dirty="0">
                <a:sym typeface="Monotype Sorts" charset="2"/>
              </a:rPr>
              <a:t> &gt; </a:t>
            </a:r>
            <a:r>
              <a:rPr lang="en-US" dirty="0">
                <a:sym typeface="Symbol" panose="05050102010706020507" pitchFamily="18" charset="2"/>
              </a:rPr>
              <a:t> </a:t>
            </a:r>
            <a:r>
              <a:rPr lang="en-US" i="1" dirty="0">
                <a:sym typeface="Symbol" panose="05050102010706020507" pitchFamily="18" charset="2"/>
              </a:rPr>
              <a:t>r</a:t>
            </a:r>
          </a:p>
          <a:p>
            <a:pPr>
              <a:tabLst>
                <a:tab pos="862013" algn="l"/>
                <a:tab pos="2483644" algn="ctr"/>
              </a:tabLst>
            </a:pPr>
            <a:r>
              <a:rPr lang="en-US" dirty="0">
                <a:sym typeface="Symbol" panose="05050102010706020507" pitchFamily="18" charset="2"/>
              </a:rPr>
              <a:t>Note that since the behavior of </a:t>
            </a:r>
            <a:r>
              <a:rPr lang="en-US" i="1" dirty="0">
                <a:sym typeface="Symbol" panose="05050102010706020507" pitchFamily="18" charset="2"/>
              </a:rPr>
              <a:t>Z</a:t>
            </a:r>
            <a:r>
              <a:rPr lang="en-US" dirty="0">
                <a:sym typeface="Symbol" panose="05050102010706020507" pitchFamily="18" charset="2"/>
              </a:rPr>
              <a:t> and </a:t>
            </a:r>
            <a:r>
              <a:rPr lang="en-US" i="1" dirty="0">
                <a:sym typeface="Symbol" panose="05050102010706020507" pitchFamily="18" charset="2"/>
              </a:rPr>
              <a:t>W</a:t>
            </a:r>
            <a:r>
              <a:rPr lang="en-US" dirty="0">
                <a:sym typeface="Symbol" panose="05050102010706020507" pitchFamily="18" charset="2"/>
              </a:rPr>
              <a:t> are identical it follows that </a:t>
            </a:r>
          </a:p>
          <a:p>
            <a:pPr>
              <a:buNone/>
              <a:tabLst>
                <a:tab pos="862013" algn="l"/>
                <a:tab pos="2483644" algn="ctr"/>
              </a:tabLst>
            </a:pPr>
            <a:r>
              <a:rPr lang="en-US" i="1" dirty="0">
                <a:sym typeface="Symbol" panose="05050102010706020507" pitchFamily="18" charset="2"/>
              </a:rPr>
              <a:t>	Y </a:t>
            </a:r>
            <a:r>
              <a:rPr lang="en-US" b="1" dirty="0">
                <a:sym typeface="Symbol" panose="05050102010706020507" pitchFamily="18" charset="2"/>
              </a:rPr>
              <a:t>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Z </a:t>
            </a:r>
            <a:r>
              <a:rPr lang="en-US" dirty="0">
                <a:sym typeface="Monotype Sorts" charset="2"/>
              </a:rPr>
              <a:t>if </a:t>
            </a:r>
            <a:r>
              <a:rPr lang="en-US" i="1" dirty="0">
                <a:sym typeface="Monotype Sorts" charset="2"/>
              </a:rPr>
              <a:t>Y</a:t>
            </a:r>
            <a:r>
              <a:rPr lang="en-US" dirty="0">
                <a:sym typeface="Monotype Sorts" charset="2"/>
              </a:rPr>
              <a:t> </a:t>
            </a:r>
            <a:r>
              <a:rPr lang="en-US" b="1" dirty="0">
                <a:sym typeface="Symbol" panose="05050102010706020507" pitchFamily="18" charset="2"/>
              </a:rPr>
              <a:t>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W </a:t>
            </a:r>
            <a:endParaRPr lang="en-US" dirty="0">
              <a:sym typeface="Symbol" panose="05050102010706020507" pitchFamily="18" charset="2"/>
            </a:endParaRPr>
          </a:p>
          <a:p>
            <a:pPr>
              <a:buNone/>
              <a:tabLst>
                <a:tab pos="862013" algn="l"/>
                <a:tab pos="2483644" algn="ctr"/>
              </a:tabLst>
            </a:pPr>
            <a:endParaRPr lang="en-US" dirty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6203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Degree of a Relationship Set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8610" y="1131571"/>
            <a:ext cx="8536940" cy="340614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binary relationship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involve two entity sets (or degree two). 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most relationship sets in a database system are binary.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Relationships between more than two entity sets are rare.  Most relationships are binary. (More on this later.)</a:t>
            </a:r>
          </a:p>
          <a:p>
            <a:pPr lvl="1">
              <a:buClr>
                <a:srgbClr val="CC6600"/>
              </a:buClr>
              <a:buSzPct val="105000"/>
              <a:buFont typeface="Webdings" panose="05030102010509060703" pitchFamily="18" charset="2"/>
              <a:buChar char="4"/>
            </a:pPr>
            <a:r>
              <a:rPr lang="en-US" altLang="en-US" dirty="0" smtClean="0">
                <a:ea typeface="ＭＳ Ｐゴシック" panose="020B0600070205080204" pitchFamily="34" charset="-128"/>
              </a:rPr>
              <a:t>Example: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students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work on research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projects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under the guidance of an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. </a:t>
            </a:r>
          </a:p>
          <a:p>
            <a:pPr lvl="1">
              <a:buClr>
                <a:srgbClr val="CC6600"/>
              </a:buClr>
              <a:buSzPct val="105000"/>
              <a:buFont typeface="Webdings" panose="05030102010509060703" pitchFamily="18" charset="2"/>
              <a:buChar char="4"/>
            </a:pPr>
            <a:r>
              <a:rPr lang="en-US" altLang="en-US" dirty="0" smtClean="0">
                <a:ea typeface="ＭＳ Ｐゴシック" panose="020B0600070205080204" pitchFamily="34" charset="-128"/>
              </a:rPr>
              <a:t>relationship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proj_guide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is a ternary relationship between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instructor, student,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project</a:t>
            </a:r>
            <a:endParaRPr kumimoji="0" lang="en-US" altLang="en-US" dirty="0" smtClean="0">
              <a:ea typeface="ＭＳ Ｐゴシック" panose="020B0600070205080204" pitchFamily="34" charset="-128"/>
            </a:endParaRPr>
          </a:p>
          <a:p>
            <a:pPr lvl="1"/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657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(Cont.)</a:t>
            </a:r>
          </a:p>
        </p:txBody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4320" y="948690"/>
            <a:ext cx="8412480" cy="4697730"/>
          </a:xfrm>
        </p:spPr>
        <p:txBody>
          <a:bodyPr/>
          <a:lstStyle/>
          <a:p>
            <a:pPr>
              <a:tabLst>
                <a:tab pos="1847850" algn="l"/>
              </a:tabLst>
            </a:pPr>
            <a:r>
              <a:rPr lang="en-US" dirty="0"/>
              <a:t>In our example:</a:t>
            </a:r>
          </a:p>
          <a:p>
            <a:pPr>
              <a:buNone/>
              <a:tabLst>
                <a:tab pos="1847850" algn="l"/>
              </a:tabLst>
            </a:pPr>
            <a:r>
              <a:rPr lang="en-US" dirty="0"/>
              <a:t>		</a:t>
            </a:r>
            <a:r>
              <a:rPr lang="en-US" i="1" dirty="0"/>
              <a:t>ID </a:t>
            </a:r>
            <a:r>
              <a:rPr lang="en-US" b="1" dirty="0">
                <a:sym typeface="Symbol" panose="05050102010706020507" pitchFamily="18" charset="2"/>
              </a:rPr>
              <a:t>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 err="1">
                <a:sym typeface="Monotype Sorts" charset="2"/>
              </a:rPr>
              <a:t>child_name</a:t>
            </a:r>
            <a:r>
              <a:rPr lang="en-US" dirty="0">
                <a:sym typeface="Monotype Sorts" charset="2"/>
              </a:rPr>
              <a:t>	</a:t>
            </a:r>
            <a:br>
              <a:rPr lang="en-US" dirty="0">
                <a:sym typeface="Monotype Sorts" charset="2"/>
              </a:rPr>
            </a:br>
            <a:r>
              <a:rPr lang="en-US" dirty="0">
                <a:sym typeface="Monotype Sorts" charset="2"/>
              </a:rPr>
              <a:t>	</a:t>
            </a:r>
            <a:r>
              <a:rPr lang="en-US" i="1" dirty="0">
                <a:sym typeface="Monotype Sorts" charset="2"/>
              </a:rPr>
              <a:t>ID </a:t>
            </a:r>
            <a:r>
              <a:rPr lang="en-US" b="1" dirty="0">
                <a:sym typeface="Symbol" panose="05050102010706020507" pitchFamily="18" charset="2"/>
              </a:rPr>
              <a:t></a:t>
            </a:r>
            <a:r>
              <a:rPr lang="en-US" i="1" dirty="0">
                <a:sym typeface="Monotype Sorts" charset="2"/>
              </a:rPr>
              <a:t> </a:t>
            </a:r>
            <a:r>
              <a:rPr lang="en-US" i="1" dirty="0" err="1">
                <a:sym typeface="Monotype Sorts" charset="2"/>
              </a:rPr>
              <a:t>phone_number</a:t>
            </a:r>
            <a:endParaRPr lang="en-US" i="1" dirty="0">
              <a:sym typeface="Monotype Sorts" charset="2"/>
            </a:endParaRPr>
          </a:p>
          <a:p>
            <a:pPr>
              <a:tabLst>
                <a:tab pos="1847850" algn="l"/>
              </a:tabLst>
            </a:pPr>
            <a:r>
              <a:rPr lang="en-US" dirty="0">
                <a:sym typeface="Monotype Sorts" charset="2"/>
              </a:rPr>
              <a:t>The above formal definition is supposed to formalize the notion that given a particular value of </a:t>
            </a:r>
            <a:r>
              <a:rPr lang="en-US" i="1" dirty="0">
                <a:sym typeface="Monotype Sorts" charset="2"/>
              </a:rPr>
              <a:t>Y </a:t>
            </a:r>
            <a:r>
              <a:rPr lang="en-US" dirty="0">
                <a:sym typeface="Monotype Sorts" charset="2"/>
              </a:rPr>
              <a:t>(</a:t>
            </a:r>
            <a:r>
              <a:rPr lang="en-US" i="1" dirty="0">
                <a:sym typeface="Monotype Sorts" charset="2"/>
              </a:rPr>
              <a:t>ID</a:t>
            </a:r>
            <a:r>
              <a:rPr lang="en-US" dirty="0">
                <a:sym typeface="Monotype Sorts" charset="2"/>
              </a:rPr>
              <a:t>) it has associated with it a set of values of </a:t>
            </a:r>
            <a:r>
              <a:rPr lang="en-US" i="1" dirty="0">
                <a:sym typeface="Monotype Sorts" charset="2"/>
              </a:rPr>
              <a:t>Z (</a:t>
            </a:r>
            <a:r>
              <a:rPr lang="en-US" i="1" dirty="0" err="1">
                <a:sym typeface="Monotype Sorts" charset="2"/>
              </a:rPr>
              <a:t>child_name</a:t>
            </a:r>
            <a:r>
              <a:rPr lang="en-US" i="1" dirty="0">
                <a:sym typeface="Monotype Sorts" charset="2"/>
              </a:rPr>
              <a:t>) </a:t>
            </a:r>
            <a:r>
              <a:rPr lang="en-US" dirty="0">
                <a:sym typeface="Monotype Sorts" charset="2"/>
              </a:rPr>
              <a:t>and a set of values of </a:t>
            </a:r>
            <a:r>
              <a:rPr lang="en-US" i="1" dirty="0">
                <a:sym typeface="Monotype Sorts" charset="2"/>
              </a:rPr>
              <a:t>W (</a:t>
            </a:r>
            <a:r>
              <a:rPr lang="en-US" i="1" dirty="0" err="1">
                <a:sym typeface="Monotype Sorts" charset="2"/>
              </a:rPr>
              <a:t>phone_number</a:t>
            </a:r>
            <a:r>
              <a:rPr lang="en-US" i="1" dirty="0">
                <a:sym typeface="Monotype Sorts" charset="2"/>
              </a:rPr>
              <a:t>)</a:t>
            </a:r>
            <a:r>
              <a:rPr lang="en-US" dirty="0">
                <a:sym typeface="Monotype Sorts" charset="2"/>
              </a:rPr>
              <a:t>, and these two sets are in some sense independent of each other.</a:t>
            </a:r>
          </a:p>
          <a:p>
            <a:pPr>
              <a:tabLst>
                <a:tab pos="1847850" algn="l"/>
              </a:tabLst>
            </a:pPr>
            <a:r>
              <a:rPr lang="en-US" dirty="0">
                <a:sym typeface="Monotype Sorts" charset="2"/>
              </a:rPr>
              <a:t>Note: </a:t>
            </a:r>
          </a:p>
          <a:p>
            <a:pPr lvl="1">
              <a:tabLst>
                <a:tab pos="1847850" algn="l"/>
              </a:tabLst>
            </a:pPr>
            <a:r>
              <a:rPr lang="en-US" dirty="0">
                <a:sym typeface="Monotype Sorts" charset="2"/>
              </a:rPr>
              <a:t>If </a:t>
            </a:r>
            <a:r>
              <a:rPr lang="en-US" i="1" dirty="0">
                <a:sym typeface="Monotype Sorts" charset="2"/>
              </a:rPr>
              <a:t>Y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Z </a:t>
            </a:r>
            <a:r>
              <a:rPr lang="en-US" dirty="0">
                <a:sym typeface="Monotype Sorts" charset="2"/>
              </a:rPr>
              <a:t> then  </a:t>
            </a:r>
            <a:r>
              <a:rPr lang="en-US" i="1" dirty="0">
                <a:sym typeface="Monotype Sorts" charset="2"/>
              </a:rPr>
              <a:t>Y </a:t>
            </a:r>
            <a:r>
              <a:rPr lang="en-US" b="1" dirty="0">
                <a:sym typeface="Symbol" panose="05050102010706020507" pitchFamily="18" charset="2"/>
              </a:rPr>
              <a:t>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Z</a:t>
            </a:r>
            <a:endParaRPr lang="en-US" dirty="0">
              <a:sym typeface="Monotype Sorts" charset="2"/>
            </a:endParaRPr>
          </a:p>
          <a:p>
            <a:pPr lvl="1">
              <a:tabLst>
                <a:tab pos="1847850" algn="l"/>
              </a:tabLst>
            </a:pPr>
            <a:r>
              <a:rPr lang="en-US" dirty="0">
                <a:sym typeface="Monotype Sorts" charset="2"/>
              </a:rPr>
              <a:t>Indeed we have (in above notation) </a:t>
            </a:r>
            <a:r>
              <a:rPr lang="en-US" i="1" dirty="0">
                <a:sym typeface="Monotype Sorts" charset="2"/>
              </a:rPr>
              <a:t>Z</a:t>
            </a:r>
            <a:r>
              <a:rPr lang="en-US" baseline="-25000" dirty="0">
                <a:sym typeface="Monotype Sorts" charset="2"/>
              </a:rPr>
              <a:t>1</a:t>
            </a:r>
            <a:r>
              <a:rPr lang="en-US" i="1" dirty="0">
                <a:sym typeface="Monotype Sorts" charset="2"/>
              </a:rPr>
              <a:t> = Z</a:t>
            </a:r>
            <a:r>
              <a:rPr lang="en-US" baseline="-25000" dirty="0">
                <a:sym typeface="Monotype Sorts" charset="2"/>
              </a:rPr>
              <a:t>2</a:t>
            </a:r>
            <a:br>
              <a:rPr lang="en-US" baseline="-25000" dirty="0">
                <a:sym typeface="Monotype Sorts" charset="2"/>
              </a:rPr>
            </a:br>
            <a:r>
              <a:rPr lang="en-US" dirty="0">
                <a:sym typeface="Monotype Sorts" charset="2"/>
              </a:rPr>
              <a:t>The claim follows.</a:t>
            </a:r>
          </a:p>
        </p:txBody>
      </p:sp>
    </p:spTree>
    <p:extLst>
      <p:ext uri="{BB962C8B-B14F-4D97-AF65-F5344CB8AC3E}">
        <p14:creationId xmlns:p14="http://schemas.microsoft.com/office/powerpoint/2010/main" val="74220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of Multivalued Dependencies</a:t>
            </a:r>
          </a:p>
        </p:txBody>
      </p:sp>
      <p:sp>
        <p:nvSpPr>
          <p:cNvPr id="77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590" y="994410"/>
            <a:ext cx="8789670" cy="4686300"/>
          </a:xfrm>
        </p:spPr>
        <p:txBody>
          <a:bodyPr/>
          <a:lstStyle/>
          <a:p>
            <a:r>
              <a:rPr lang="en-US" dirty="0"/>
              <a:t>We use multivalued dependencies in two ways: </a:t>
            </a:r>
          </a:p>
          <a:p>
            <a:pPr lvl="1">
              <a:buFont typeface="Monotype Sorts" charset="2"/>
              <a:buNone/>
            </a:pPr>
            <a:r>
              <a:rPr lang="en-US" dirty="0"/>
              <a:t>1.	To test relations to </a:t>
            </a:r>
            <a:r>
              <a:rPr lang="en-US" b="1" dirty="0">
                <a:solidFill>
                  <a:srgbClr val="000099"/>
                </a:solidFill>
              </a:rPr>
              <a:t>determine</a:t>
            </a:r>
            <a:r>
              <a:rPr lang="en-US" dirty="0"/>
              <a:t> whether they are legal under a given set of functional and multivalued dependencies</a:t>
            </a:r>
          </a:p>
          <a:p>
            <a:pPr lvl="1">
              <a:buFont typeface="Monotype Sorts" charset="2"/>
              <a:buNone/>
            </a:pPr>
            <a:r>
              <a:rPr lang="en-US" dirty="0"/>
              <a:t>2.	To specify </a:t>
            </a:r>
            <a:r>
              <a:rPr lang="en-US" b="1" dirty="0">
                <a:solidFill>
                  <a:srgbClr val="000099"/>
                </a:solidFill>
              </a:rPr>
              <a:t>constraints</a:t>
            </a:r>
            <a:r>
              <a:rPr lang="en-US" dirty="0"/>
              <a:t> on the set of legal relations.  We shall thus concern ourselves </a:t>
            </a:r>
            <a:r>
              <a:rPr lang="en-US" i="1" dirty="0"/>
              <a:t>only</a:t>
            </a:r>
            <a:r>
              <a:rPr lang="en-US" dirty="0"/>
              <a:t> with relations that satisfy a given set of functional and multivalued dependencies.</a:t>
            </a:r>
          </a:p>
          <a:p>
            <a:r>
              <a:rPr lang="en-US" dirty="0"/>
              <a:t>If a relation </a:t>
            </a:r>
            <a:r>
              <a:rPr lang="en-US" i="1" dirty="0"/>
              <a:t>r</a:t>
            </a:r>
            <a:r>
              <a:rPr lang="en-US" dirty="0"/>
              <a:t> fails to satisfy a given multivalued dependency, we can construct a relations </a:t>
            </a:r>
            <a:r>
              <a:rPr lang="en-US" i="1" dirty="0"/>
              <a:t>r</a:t>
            </a:r>
            <a:r>
              <a:rPr lang="en-US" i="1" dirty="0">
                <a:sym typeface="Symbol" panose="05050102010706020507" pitchFamily="18" charset="2"/>
              </a:rPr>
              <a:t></a:t>
            </a:r>
            <a:r>
              <a:rPr lang="en-US" dirty="0">
                <a:sym typeface="Symbol" panose="05050102010706020507" pitchFamily="18" charset="2"/>
              </a:rPr>
              <a:t>  that does satisfy the multivalued dependency by adding tuples to </a:t>
            </a:r>
            <a:r>
              <a:rPr lang="en-US" i="1" dirty="0">
                <a:sym typeface="Symbol" panose="05050102010706020507" pitchFamily="18" charset="2"/>
              </a:rPr>
              <a:t>r. </a:t>
            </a:r>
            <a:endParaRPr lang="en-US" dirty="0"/>
          </a:p>
          <a:p>
            <a:pPr>
              <a:buFont typeface="Monotype Sorts" charset="2"/>
              <a:buNone/>
            </a:pPr>
            <a:r>
              <a:rPr lang="en-US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5808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Theory of MVDs</a:t>
            </a:r>
          </a:p>
        </p:txBody>
      </p:sp>
      <p:sp>
        <p:nvSpPr>
          <p:cNvPr id="77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" y="845821"/>
            <a:ext cx="8892540" cy="4537709"/>
          </a:xfrm>
        </p:spPr>
        <p:txBody>
          <a:bodyPr/>
          <a:lstStyle/>
          <a:p>
            <a:r>
              <a:rPr lang="en-US" dirty="0"/>
              <a:t>From the definition of multivalued dependency, we can derive the following rule:</a:t>
            </a:r>
          </a:p>
          <a:p>
            <a:pPr lvl="1"/>
            <a:r>
              <a:rPr lang="en-US" dirty="0"/>
              <a:t>If </a:t>
            </a:r>
            <a:r>
              <a:rPr lang="en-US" dirty="0">
                <a:sym typeface="Symbol" panose="05050102010706020507" pitchFamily="18" charset="2"/>
              </a:rPr>
              <a:t>  </a:t>
            </a:r>
            <a:r>
              <a:rPr lang="en-US" dirty="0"/>
              <a:t>, then </a:t>
            </a:r>
            <a:r>
              <a:rPr lang="en-US" dirty="0">
                <a:sym typeface="Symbol" panose="05050102010706020507" pitchFamily="18" charset="2"/>
              </a:rPr>
              <a:t> </a:t>
            </a:r>
            <a:r>
              <a:rPr lang="en-US" b="1" dirty="0">
                <a:sym typeface="Symbol" panose="05050102010706020507" pitchFamily="18" charset="2"/>
              </a:rPr>
              <a:t></a:t>
            </a:r>
            <a:r>
              <a:rPr lang="en-US" dirty="0">
                <a:sym typeface="Symbol" panose="05050102010706020507" pitchFamily="18" charset="2"/>
              </a:rPr>
              <a:t> </a:t>
            </a:r>
            <a:endParaRPr lang="en-US" dirty="0"/>
          </a:p>
          <a:p>
            <a:pPr>
              <a:buFont typeface="Monotype Sorts" charset="2"/>
              <a:buNone/>
            </a:pPr>
            <a:r>
              <a:rPr lang="en-US" dirty="0"/>
              <a:t>	That is, every functional dependency is also a multivalued dependency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0099"/>
                </a:solidFill>
              </a:rPr>
              <a:t>closure</a:t>
            </a:r>
            <a:r>
              <a:rPr lang="en-US" dirty="0"/>
              <a:t> D</a:t>
            </a:r>
            <a:r>
              <a:rPr lang="en-US" baseline="30000" dirty="0"/>
              <a:t>+</a:t>
            </a:r>
            <a:r>
              <a:rPr lang="en-US" dirty="0"/>
              <a:t> of </a:t>
            </a:r>
            <a:r>
              <a:rPr lang="en-US" i="1" dirty="0"/>
              <a:t>D</a:t>
            </a:r>
            <a:r>
              <a:rPr lang="en-US" dirty="0"/>
              <a:t> is the set of all functional and multivalued dependencies logically implied by </a:t>
            </a:r>
            <a:r>
              <a:rPr lang="en-US" i="1" dirty="0"/>
              <a:t>D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We can compute D</a:t>
            </a:r>
            <a:r>
              <a:rPr lang="en-US" baseline="30000" dirty="0"/>
              <a:t>+</a:t>
            </a:r>
            <a:r>
              <a:rPr lang="en-US" dirty="0"/>
              <a:t> from </a:t>
            </a:r>
            <a:r>
              <a:rPr lang="en-US" i="1" dirty="0"/>
              <a:t>D</a:t>
            </a:r>
            <a:r>
              <a:rPr lang="en-US" dirty="0"/>
              <a:t>, using the formal definitions of functional dependencies and multivalued dependencies.</a:t>
            </a:r>
          </a:p>
          <a:p>
            <a:pPr lvl="1"/>
            <a:r>
              <a:rPr lang="en-US" dirty="0"/>
              <a:t>We can manage with such reasoning for very simple multivalued dependencies, which seem to be most common in practice</a:t>
            </a:r>
          </a:p>
          <a:p>
            <a:pPr lvl="1"/>
            <a:r>
              <a:rPr lang="en-US" dirty="0"/>
              <a:t>For complex dependencies, it is better to reason about sets of dependencies using a system of inference rules (see Appendix C).</a:t>
            </a:r>
          </a:p>
        </p:txBody>
      </p:sp>
    </p:spTree>
    <p:extLst>
      <p:ext uri="{BB962C8B-B14F-4D97-AF65-F5344CB8AC3E}">
        <p14:creationId xmlns:p14="http://schemas.microsoft.com/office/powerpoint/2010/main" val="833230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Fourth Normal Form</a:t>
            </a:r>
          </a:p>
        </p:txBody>
      </p:sp>
      <p:sp>
        <p:nvSpPr>
          <p:cNvPr id="77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" y="868681"/>
            <a:ext cx="8721090" cy="2720340"/>
          </a:xfrm>
        </p:spPr>
        <p:txBody>
          <a:bodyPr/>
          <a:lstStyle/>
          <a:p>
            <a:r>
              <a:rPr lang="en-US" dirty="0"/>
              <a:t>A relation schema </a:t>
            </a:r>
            <a:r>
              <a:rPr lang="en-US" i="1" dirty="0"/>
              <a:t>R</a:t>
            </a:r>
            <a:r>
              <a:rPr lang="en-US" dirty="0"/>
              <a:t> is in </a:t>
            </a:r>
            <a:r>
              <a:rPr lang="en-US" b="1" dirty="0">
                <a:solidFill>
                  <a:srgbClr val="000099"/>
                </a:solidFill>
              </a:rPr>
              <a:t>4NF</a:t>
            </a:r>
            <a:r>
              <a:rPr lang="en-US" dirty="0"/>
              <a:t> with respect to a set </a:t>
            </a:r>
            <a:r>
              <a:rPr lang="en-US" i="1" dirty="0"/>
              <a:t>D</a:t>
            </a:r>
            <a:r>
              <a:rPr lang="en-US" dirty="0"/>
              <a:t> of functional and multivalued dependencies if for all multivalued dependencies in </a:t>
            </a:r>
            <a:r>
              <a:rPr lang="en-US" i="1" dirty="0"/>
              <a:t>D</a:t>
            </a:r>
            <a:r>
              <a:rPr lang="en-US" baseline="30000" dirty="0"/>
              <a:t>+</a:t>
            </a:r>
            <a:r>
              <a:rPr lang="en-US" dirty="0"/>
              <a:t> of the form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b="1" dirty="0">
                <a:sym typeface="Symbol" panose="05050102010706020507" pitchFamily="18" charset="2"/>
              </a:rPr>
              <a:t></a:t>
            </a:r>
            <a:r>
              <a:rPr lang="en-US" i="1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Greek Symbols" pitchFamily="18" charset="2"/>
              </a:rPr>
              <a:t>, where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 </a:t>
            </a:r>
            <a:r>
              <a:rPr lang="en-US" i="1" dirty="0">
                <a:sym typeface="Symbol" panose="05050102010706020507" pitchFamily="18" charset="2"/>
              </a:rPr>
              <a:t>R</a:t>
            </a:r>
            <a:r>
              <a:rPr lang="en-US" dirty="0">
                <a:sym typeface="Symbol" panose="05050102010706020507" pitchFamily="18" charset="2"/>
              </a:rPr>
              <a:t> and </a:t>
            </a:r>
            <a:r>
              <a:rPr lang="en-US" i="1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 </a:t>
            </a:r>
            <a:r>
              <a:rPr lang="en-US" i="1" dirty="0">
                <a:sym typeface="Symbol" panose="05050102010706020507" pitchFamily="18" charset="2"/>
              </a:rPr>
              <a:t>R, </a:t>
            </a:r>
            <a:r>
              <a:rPr lang="en-US" dirty="0">
                <a:sym typeface="Symbol" panose="05050102010706020507" pitchFamily="18" charset="2"/>
              </a:rPr>
              <a:t>at least one of the following hold: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b="1" dirty="0">
                <a:sym typeface="Symbol" panose="05050102010706020507" pitchFamily="18" charset="2"/>
              </a:rPr>
              <a:t></a:t>
            </a:r>
            <a:r>
              <a:rPr lang="en-US" i="1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Greek Symbols" pitchFamily="18" charset="2"/>
              </a:rPr>
              <a:t> is trivial (i.e.,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i="1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 </a:t>
            </a:r>
            <a:r>
              <a:rPr lang="en-US" dirty="0">
                <a:sym typeface="Greek Symbols" pitchFamily="18" charset="2"/>
              </a:rPr>
              <a:t> or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 </a:t>
            </a:r>
            <a:r>
              <a:rPr lang="en-US" i="1" dirty="0">
                <a:sym typeface="Greek Symbols" pitchFamily="18" charset="2"/>
              </a:rPr>
              <a:t> = R)</a:t>
            </a:r>
          </a:p>
          <a:p>
            <a:pPr lvl="1"/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 is a </a:t>
            </a:r>
            <a:r>
              <a:rPr lang="en-US" dirty="0" err="1">
                <a:sym typeface="Greek Symbols" pitchFamily="18" charset="2"/>
              </a:rPr>
              <a:t>superkey</a:t>
            </a:r>
            <a:r>
              <a:rPr lang="en-US" dirty="0">
                <a:sym typeface="Greek Symbols" pitchFamily="18" charset="2"/>
              </a:rPr>
              <a:t> for schema </a:t>
            </a:r>
            <a:r>
              <a:rPr lang="en-US" i="1" dirty="0">
                <a:sym typeface="Greek Symbols" pitchFamily="18" charset="2"/>
              </a:rPr>
              <a:t>R</a:t>
            </a:r>
          </a:p>
          <a:p>
            <a:r>
              <a:rPr lang="en-US" dirty="0">
                <a:sym typeface="Greek Symbols" pitchFamily="18" charset="2"/>
              </a:rPr>
              <a:t>If a relation is in 4NF it is in BCNF</a:t>
            </a:r>
          </a:p>
        </p:txBody>
      </p:sp>
    </p:spTree>
    <p:extLst>
      <p:ext uri="{BB962C8B-B14F-4D97-AF65-F5344CB8AC3E}">
        <p14:creationId xmlns:p14="http://schemas.microsoft.com/office/powerpoint/2010/main" val="149611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051560" y="160021"/>
            <a:ext cx="7829550" cy="491490"/>
          </a:xfrm>
        </p:spPr>
        <p:txBody>
          <a:bodyPr/>
          <a:lstStyle/>
          <a:p>
            <a:r>
              <a:rPr lang="en-US" dirty="0"/>
              <a:t>Restriction of Multivalued Dependencies</a:t>
            </a:r>
          </a:p>
        </p:txBody>
      </p:sp>
      <p:sp>
        <p:nvSpPr>
          <p:cNvPr id="78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restriction of  D to 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 is the set D</a:t>
            </a:r>
            <a:r>
              <a:rPr lang="en-US" baseline="-25000" dirty="0"/>
              <a:t>i</a:t>
            </a:r>
            <a:r>
              <a:rPr lang="en-US" dirty="0"/>
              <a:t> consisting of</a:t>
            </a:r>
          </a:p>
          <a:p>
            <a:pPr lvl="1"/>
            <a:r>
              <a:rPr lang="en-US" dirty="0"/>
              <a:t>All functional dependencies in D</a:t>
            </a:r>
            <a:r>
              <a:rPr lang="en-US" baseline="30000" dirty="0"/>
              <a:t>+</a:t>
            </a:r>
            <a:r>
              <a:rPr lang="en-US" dirty="0"/>
              <a:t> that include only attributes of 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 lvl="1"/>
            <a:r>
              <a:rPr lang="en-US" dirty="0"/>
              <a:t>All multivalued dependencies of the form</a:t>
            </a:r>
          </a:p>
          <a:p>
            <a:pPr lvl="2">
              <a:buFont typeface="Webdings" panose="05030102010509060703" pitchFamily="18" charset="2"/>
              <a:buNone/>
            </a:pPr>
            <a:r>
              <a:rPr lang="en-US" dirty="0">
                <a:sym typeface="Symbol" panose="05050102010706020507" pitchFamily="18" charset="2"/>
              </a:rPr>
              <a:t>   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b="1" dirty="0">
                <a:sym typeface="Symbol" panose="05050102010706020507" pitchFamily="18" charset="2"/>
              </a:rPr>
              <a:t></a:t>
            </a:r>
            <a:r>
              <a:rPr lang="en-US" i="1" dirty="0">
                <a:sym typeface="Monotype Sorts" charset="2"/>
              </a:rPr>
              <a:t> (</a:t>
            </a:r>
            <a:r>
              <a:rPr lang="en-US" dirty="0">
                <a:sym typeface="Symbol" panose="05050102010706020507" pitchFamily="18" charset="2"/>
              </a:rPr>
              <a:t> 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  <a:endParaRPr lang="en-US" baseline="-25000" dirty="0"/>
          </a:p>
          <a:p>
            <a:pPr lvl="1">
              <a:buFont typeface="Monotype Sorts" charset="2"/>
              <a:buNone/>
            </a:pPr>
            <a:r>
              <a:rPr lang="en-US" dirty="0"/>
              <a:t>    where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</a:t>
            </a:r>
            <a:r>
              <a:rPr lang="en-US" dirty="0"/>
              <a:t> 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 and 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/>
              <a:t> </a:t>
            </a:r>
            <a:r>
              <a:rPr lang="en-US" b="1" dirty="0">
                <a:sym typeface="Symbol" panose="05050102010706020507" pitchFamily="18" charset="2"/>
              </a:rPr>
              <a:t>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dirty="0"/>
              <a:t> is in D</a:t>
            </a:r>
            <a:r>
              <a:rPr lang="en-US" baseline="30000" dirty="0"/>
              <a:t>+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6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4NF Decomposition Algorithm</a:t>
            </a:r>
          </a:p>
        </p:txBody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" y="914401"/>
            <a:ext cx="8732520" cy="4377690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i="1" dirty="0"/>
              <a:t>     result:</a:t>
            </a:r>
            <a:r>
              <a:rPr lang="en-US" dirty="0"/>
              <a:t> = {</a:t>
            </a:r>
            <a:r>
              <a:rPr lang="en-US" i="1" dirty="0"/>
              <a:t>R</a:t>
            </a:r>
            <a:r>
              <a:rPr lang="en-US" dirty="0"/>
              <a:t>};</a:t>
            </a:r>
            <a:br>
              <a:rPr lang="en-US" dirty="0"/>
            </a:br>
            <a:r>
              <a:rPr lang="en-US" i="1" dirty="0"/>
              <a:t>done</a:t>
            </a:r>
            <a:r>
              <a:rPr lang="en-US" dirty="0"/>
              <a:t> := false;</a:t>
            </a:r>
            <a:br>
              <a:rPr lang="en-US" dirty="0"/>
            </a:br>
            <a:r>
              <a:rPr lang="en-US" i="1" dirty="0"/>
              <a:t>compute D</a:t>
            </a:r>
            <a:r>
              <a:rPr lang="en-US" baseline="30000" dirty="0"/>
              <a:t>+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Let D</a:t>
            </a:r>
            <a:r>
              <a:rPr lang="en-US" baseline="-25000" dirty="0"/>
              <a:t>i</a:t>
            </a:r>
            <a:r>
              <a:rPr lang="en-US" dirty="0"/>
              <a:t> denote the restriction of D</a:t>
            </a:r>
            <a:r>
              <a:rPr lang="en-US" baseline="30000" dirty="0"/>
              <a:t>+</a:t>
            </a:r>
            <a:r>
              <a:rPr lang="en-US" dirty="0"/>
              <a:t> to </a:t>
            </a:r>
            <a:r>
              <a:rPr lang="en-US" dirty="0" err="1"/>
              <a:t>R</a:t>
            </a:r>
            <a:r>
              <a:rPr lang="en-US" baseline="-25000" dirty="0" err="1"/>
              <a:t>i</a:t>
            </a:r>
            <a:endParaRPr lang="en-US" baseline="-25000" dirty="0"/>
          </a:p>
          <a:p>
            <a:pPr>
              <a:buFont typeface="Monotype Sorts" charset="2"/>
              <a:buNone/>
            </a:pPr>
            <a:r>
              <a:rPr lang="en-US" b="1" dirty="0"/>
              <a:t>      while </a:t>
            </a:r>
            <a:r>
              <a:rPr lang="en-US" dirty="0"/>
              <a:t>(</a:t>
            </a:r>
            <a:r>
              <a:rPr lang="en-US" b="1" dirty="0"/>
              <a:t>not </a:t>
            </a:r>
            <a:r>
              <a:rPr lang="en-US" i="1" dirty="0"/>
              <a:t>done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if </a:t>
            </a:r>
            <a:r>
              <a:rPr lang="en-US" dirty="0"/>
              <a:t>(there is a schema </a:t>
            </a:r>
            <a:r>
              <a:rPr lang="en-US" b="1" dirty="0" err="1"/>
              <a:t>R</a:t>
            </a:r>
            <a:r>
              <a:rPr lang="en-US" baseline="-25000" dirty="0" err="1"/>
              <a:t>i</a:t>
            </a:r>
            <a:r>
              <a:rPr lang="en-US" dirty="0"/>
              <a:t> in </a:t>
            </a:r>
            <a:r>
              <a:rPr lang="en-US" i="1" dirty="0"/>
              <a:t>result </a:t>
            </a:r>
            <a:r>
              <a:rPr lang="en-US" dirty="0"/>
              <a:t>that is not in 4NF) </a:t>
            </a:r>
            <a:r>
              <a:rPr lang="en-US" b="1" dirty="0"/>
              <a:t>then</a:t>
            </a:r>
            <a:br>
              <a:rPr lang="en-US" b="1" dirty="0"/>
            </a:br>
            <a:r>
              <a:rPr lang="en-US" b="1" dirty="0"/>
              <a:t>       begin</a:t>
            </a:r>
            <a:endParaRPr lang="en-US" dirty="0"/>
          </a:p>
          <a:p>
            <a:pPr>
              <a:buFont typeface="Monotype Sorts" charset="2"/>
              <a:buNone/>
            </a:pPr>
            <a:r>
              <a:rPr lang="en-US" dirty="0"/>
              <a:t>		 let </a:t>
            </a:r>
            <a:r>
              <a:rPr lang="en-US" dirty="0">
                <a:sym typeface="Symbol" panose="05050102010706020507" pitchFamily="18" charset="2"/>
              </a:rPr>
              <a:t> </a:t>
            </a:r>
            <a:r>
              <a:rPr lang="en-US" b="1" dirty="0">
                <a:sym typeface="Symbol" panose="05050102010706020507" pitchFamily="18" charset="2"/>
              </a:rPr>
              <a:t></a:t>
            </a:r>
            <a:r>
              <a:rPr lang="en-US" dirty="0">
                <a:sym typeface="Symbol" panose="05050102010706020507" pitchFamily="18" charset="2"/>
              </a:rPr>
              <a:t>  be a nontrivial multivalued dependency that holds</a:t>
            </a:r>
            <a:br>
              <a:rPr lang="en-US" dirty="0">
                <a:sym typeface="Symbol" panose="05050102010706020507" pitchFamily="18" charset="2"/>
              </a:rPr>
            </a:br>
            <a:r>
              <a:rPr lang="en-US" dirty="0">
                <a:sym typeface="Symbol" panose="05050102010706020507" pitchFamily="18" charset="2"/>
              </a:rPr>
              <a:t>            on </a:t>
            </a:r>
            <a:r>
              <a:rPr lang="en-US" i="1" dirty="0" err="1">
                <a:sym typeface="Symbol" panose="05050102010706020507" pitchFamily="18" charset="2"/>
              </a:rPr>
              <a:t>R</a:t>
            </a:r>
            <a:r>
              <a:rPr lang="en-US" baseline="-25000" dirty="0" err="1">
                <a:sym typeface="Symbol" panose="05050102010706020507" pitchFamily="18" charset="2"/>
              </a:rPr>
              <a:t>i</a:t>
            </a:r>
            <a:r>
              <a:rPr lang="en-US" dirty="0">
                <a:sym typeface="Symbol" panose="05050102010706020507" pitchFamily="18" charset="2"/>
              </a:rPr>
              <a:t> such that   </a:t>
            </a:r>
            <a:r>
              <a:rPr lang="en-US" i="1" dirty="0" err="1">
                <a:sym typeface="Symbol" panose="05050102010706020507" pitchFamily="18" charset="2"/>
              </a:rPr>
              <a:t>R</a:t>
            </a:r>
            <a:r>
              <a:rPr lang="en-US" i="1" baseline="-25000" dirty="0" err="1">
                <a:sym typeface="Symbol" panose="05050102010706020507" pitchFamily="18" charset="2"/>
              </a:rPr>
              <a:t>i</a:t>
            </a:r>
            <a:r>
              <a:rPr lang="en-US" i="1" baseline="-25000" dirty="0">
                <a:sym typeface="Symbol" panose="05050102010706020507" pitchFamily="18" charset="2"/>
              </a:rPr>
              <a:t>  </a:t>
            </a:r>
            <a:r>
              <a:rPr lang="en-US" dirty="0">
                <a:sym typeface="Symbol" panose="05050102010706020507" pitchFamily="18" charset="2"/>
              </a:rPr>
              <a:t>is not in </a:t>
            </a:r>
            <a:r>
              <a:rPr lang="en-US" i="1" dirty="0"/>
              <a:t>D</a:t>
            </a:r>
            <a:r>
              <a:rPr lang="en-US" baseline="-25000" dirty="0"/>
              <a:t>i</a:t>
            </a:r>
            <a:r>
              <a:rPr lang="en-US" dirty="0"/>
              <a:t>, and </a:t>
            </a:r>
            <a:r>
              <a:rPr lang="en-US" dirty="0">
                <a:sym typeface="Symbol" panose="05050102010706020507" pitchFamily="18" charset="2"/>
              </a:rPr>
              <a:t>; </a:t>
            </a:r>
            <a:br>
              <a:rPr lang="en-US" dirty="0">
                <a:sym typeface="Symbol" panose="05050102010706020507" pitchFamily="18" charset="2"/>
              </a:rPr>
            </a:br>
            <a:r>
              <a:rPr lang="en-US" dirty="0">
                <a:sym typeface="Symbol" panose="05050102010706020507" pitchFamily="18" charset="2"/>
              </a:rPr>
              <a:t>          </a:t>
            </a:r>
            <a:r>
              <a:rPr lang="en-US" i="1" dirty="0">
                <a:sym typeface="Symbol" panose="05050102010706020507" pitchFamily="18" charset="2"/>
              </a:rPr>
              <a:t>result </a:t>
            </a:r>
            <a:r>
              <a:rPr lang="en-US" dirty="0">
                <a:sym typeface="Symbol" panose="05050102010706020507" pitchFamily="18" charset="2"/>
              </a:rPr>
              <a:t>:=  (</a:t>
            </a:r>
            <a:r>
              <a:rPr lang="en-US" i="1" dirty="0">
                <a:sym typeface="Symbol" panose="05050102010706020507" pitchFamily="18" charset="2"/>
              </a:rPr>
              <a:t>result </a:t>
            </a:r>
            <a:r>
              <a:rPr lang="en-US" dirty="0">
                <a:sym typeface="Symbol" panose="05050102010706020507" pitchFamily="18" charset="2"/>
              </a:rPr>
              <a:t>- </a:t>
            </a:r>
            <a:r>
              <a:rPr lang="en-US" i="1" dirty="0" err="1">
                <a:sym typeface="Symbol" panose="05050102010706020507" pitchFamily="18" charset="2"/>
              </a:rPr>
              <a:t>R</a:t>
            </a:r>
            <a:r>
              <a:rPr lang="en-US" i="1" baseline="-25000" dirty="0" err="1">
                <a:sym typeface="Symbol" panose="05050102010706020507" pitchFamily="18" charset="2"/>
              </a:rPr>
              <a:t>i</a:t>
            </a:r>
            <a:r>
              <a:rPr lang="en-US" dirty="0">
                <a:sym typeface="Symbol" panose="05050102010706020507" pitchFamily="18" charset="2"/>
              </a:rPr>
              <a:t>)  (</a:t>
            </a:r>
            <a:r>
              <a:rPr lang="en-US" i="1" dirty="0" err="1">
                <a:sym typeface="Symbol" panose="05050102010706020507" pitchFamily="18" charset="2"/>
              </a:rPr>
              <a:t>R</a:t>
            </a:r>
            <a:r>
              <a:rPr lang="en-US" i="1" baseline="-25000" dirty="0" err="1">
                <a:sym typeface="Symbol" panose="05050102010706020507" pitchFamily="18" charset="2"/>
              </a:rPr>
              <a:t>i</a:t>
            </a:r>
            <a:r>
              <a:rPr lang="en-US" baseline="-25000" dirty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- )   (, ); </a:t>
            </a:r>
            <a:br>
              <a:rPr lang="en-US" dirty="0">
                <a:sym typeface="Symbol" panose="05050102010706020507" pitchFamily="18" charset="2"/>
              </a:rPr>
            </a:br>
            <a:r>
              <a:rPr lang="en-US" b="1" dirty="0">
                <a:sym typeface="Symbol" panose="05050102010706020507" pitchFamily="18" charset="2"/>
              </a:rPr>
              <a:t>       end</a:t>
            </a:r>
            <a:r>
              <a:rPr lang="en-US" dirty="0">
                <a:sym typeface="Symbol" panose="05050102010706020507" pitchFamily="18" charset="2"/>
              </a:rPr>
              <a:t/>
            </a:r>
            <a:br>
              <a:rPr lang="en-US" dirty="0">
                <a:sym typeface="Symbol" panose="05050102010706020507" pitchFamily="18" charset="2"/>
              </a:rPr>
            </a:br>
            <a:r>
              <a:rPr lang="en-US" b="1" dirty="0">
                <a:sym typeface="Symbol" panose="05050102010706020507" pitchFamily="18" charset="2"/>
              </a:rPr>
              <a:t>    else </a:t>
            </a:r>
            <a:r>
              <a:rPr lang="en-US" i="1" dirty="0">
                <a:sym typeface="Symbol" panose="05050102010706020507" pitchFamily="18" charset="2"/>
              </a:rPr>
              <a:t>done</a:t>
            </a:r>
            <a:r>
              <a:rPr lang="en-US" dirty="0">
                <a:sym typeface="Symbol" panose="05050102010706020507" pitchFamily="18" charset="2"/>
              </a:rPr>
              <a:t>:= true;</a:t>
            </a:r>
          </a:p>
          <a:p>
            <a:pPr>
              <a:buFont typeface="Monotype Sorts" charset="2"/>
              <a:buNone/>
            </a:pPr>
            <a:r>
              <a:rPr lang="en-US" dirty="0">
                <a:sym typeface="Symbol" panose="05050102010706020507" pitchFamily="18" charset="2"/>
              </a:rPr>
              <a:t>      Note: each </a:t>
            </a:r>
            <a:r>
              <a:rPr lang="en-US" i="1" dirty="0" err="1">
                <a:sym typeface="Symbol" panose="05050102010706020507" pitchFamily="18" charset="2"/>
              </a:rPr>
              <a:t>R</a:t>
            </a:r>
            <a:r>
              <a:rPr lang="en-US" i="1" baseline="-25000" dirty="0" err="1">
                <a:sym typeface="Symbol" panose="05050102010706020507" pitchFamily="18" charset="2"/>
              </a:rPr>
              <a:t>i</a:t>
            </a:r>
            <a:r>
              <a:rPr lang="en-US" i="1" dirty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is in 4NF, and decomposition is lossless-join</a:t>
            </a:r>
          </a:p>
        </p:txBody>
      </p:sp>
    </p:spTree>
    <p:extLst>
      <p:ext uri="{BB962C8B-B14F-4D97-AF65-F5344CB8AC3E}">
        <p14:creationId xmlns:p14="http://schemas.microsoft.com/office/powerpoint/2010/main" val="141979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814070" y="0"/>
            <a:ext cx="8077200" cy="5715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85411" name="Rectangle 3"/>
          <p:cNvSpPr>
            <a:spLocks noGrp="1" noChangeArrowheads="1"/>
          </p:cNvSpPr>
          <p:nvPr>
            <p:ph idx="1"/>
          </p:nvPr>
        </p:nvSpPr>
        <p:spPr>
          <a:xfrm>
            <a:off x="265747" y="727075"/>
            <a:ext cx="8409623" cy="55435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i="1" dirty="0"/>
              <a:t>R</a:t>
            </a:r>
            <a:r>
              <a:rPr lang="en-US" dirty="0"/>
              <a:t> =(</a:t>
            </a:r>
            <a:r>
              <a:rPr lang="en-US" i="1" dirty="0"/>
              <a:t>A, B, C, G, H, I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i="1" dirty="0"/>
              <a:t>	F </a:t>
            </a:r>
            <a:r>
              <a:rPr lang="en-US" dirty="0"/>
              <a:t>={ </a:t>
            </a:r>
            <a:r>
              <a:rPr lang="en-US" i="1" dirty="0"/>
              <a:t>A </a:t>
            </a:r>
            <a:r>
              <a:rPr lang="en-US" b="1" dirty="0">
                <a:sym typeface="Symbol" panose="05050102010706020507" pitchFamily="18" charset="2"/>
              </a:rPr>
              <a:t>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i="1" dirty="0"/>
              <a:t>B</a:t>
            </a:r>
            <a:endParaRPr 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i="1" dirty="0"/>
              <a:t>		B</a:t>
            </a:r>
            <a:r>
              <a:rPr lang="en-US" dirty="0"/>
              <a:t> </a:t>
            </a:r>
            <a:r>
              <a:rPr lang="en-US" b="1" dirty="0">
                <a:sym typeface="Symbol" panose="05050102010706020507" pitchFamily="18" charset="2"/>
              </a:rPr>
              <a:t></a:t>
            </a:r>
            <a:r>
              <a:rPr lang="en-US" dirty="0"/>
              <a:t> </a:t>
            </a:r>
            <a:r>
              <a:rPr lang="en-US" i="1" dirty="0"/>
              <a:t>HI</a:t>
            </a:r>
            <a:endParaRPr 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i="1" dirty="0"/>
              <a:t>		CG </a:t>
            </a:r>
            <a:r>
              <a:rPr lang="en-US" b="1" dirty="0">
                <a:sym typeface="Symbol" panose="05050102010706020507" pitchFamily="18" charset="2"/>
              </a:rPr>
              <a:t>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i="1" dirty="0"/>
              <a:t>H</a:t>
            </a:r>
            <a:r>
              <a:rPr lang="en-US" dirty="0"/>
              <a:t> }</a:t>
            </a:r>
          </a:p>
          <a:p>
            <a:pPr>
              <a:lnSpc>
                <a:spcPct val="90000"/>
              </a:lnSpc>
            </a:pPr>
            <a:r>
              <a:rPr lang="en-US" i="1" dirty="0"/>
              <a:t>R</a:t>
            </a:r>
            <a:r>
              <a:rPr lang="en-US" dirty="0"/>
              <a:t> is not in 4NF since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b="1" dirty="0">
                <a:sym typeface="Symbol" panose="05050102010706020507" pitchFamily="18" charset="2"/>
              </a:rPr>
              <a:t>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 and </a:t>
            </a:r>
            <a:r>
              <a:rPr lang="en-US" i="1" dirty="0"/>
              <a:t>A</a:t>
            </a:r>
            <a:r>
              <a:rPr lang="en-US" dirty="0"/>
              <a:t> is not a </a:t>
            </a:r>
            <a:r>
              <a:rPr lang="en-US" dirty="0" err="1"/>
              <a:t>superkey</a:t>
            </a:r>
            <a:r>
              <a:rPr lang="en-US" dirty="0"/>
              <a:t> for </a:t>
            </a:r>
            <a:r>
              <a:rPr lang="en-US" i="1" dirty="0"/>
              <a:t>R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Decomposition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dirty="0"/>
              <a:t>	a) </a:t>
            </a:r>
            <a:r>
              <a:rPr lang="en-US" i="1" dirty="0"/>
              <a:t>R</a:t>
            </a:r>
            <a:r>
              <a:rPr lang="en-US" i="1" baseline="-25000" dirty="0"/>
              <a:t>1</a:t>
            </a:r>
            <a:r>
              <a:rPr lang="en-US" dirty="0"/>
              <a:t> = (</a:t>
            </a:r>
            <a:r>
              <a:rPr lang="en-US" i="1" dirty="0"/>
              <a:t>A, B</a:t>
            </a:r>
            <a:r>
              <a:rPr lang="en-US" dirty="0"/>
              <a:t>) 			(</a:t>
            </a:r>
            <a:r>
              <a:rPr lang="en-US" i="1" dirty="0"/>
              <a:t>R</a:t>
            </a:r>
            <a:r>
              <a:rPr lang="en-US" i="1" baseline="-25000" dirty="0"/>
              <a:t>1</a:t>
            </a:r>
            <a:r>
              <a:rPr lang="en-US" dirty="0"/>
              <a:t> is in 4NF)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dirty="0"/>
              <a:t>	b) </a:t>
            </a:r>
            <a:r>
              <a:rPr lang="en-US" i="1" dirty="0"/>
              <a:t>R</a:t>
            </a:r>
            <a:r>
              <a:rPr lang="en-US" baseline="-25000" dirty="0"/>
              <a:t>2</a:t>
            </a:r>
            <a:r>
              <a:rPr lang="en-US" dirty="0"/>
              <a:t> = (</a:t>
            </a:r>
            <a:r>
              <a:rPr lang="en-US" i="1" dirty="0"/>
              <a:t>A, C, G, H, I</a:t>
            </a:r>
            <a:r>
              <a:rPr lang="en-US" dirty="0"/>
              <a:t>)  		(</a:t>
            </a:r>
            <a:r>
              <a:rPr lang="en-US" i="1" dirty="0"/>
              <a:t>R</a:t>
            </a:r>
            <a:r>
              <a:rPr lang="en-US" i="1" baseline="-25000" dirty="0"/>
              <a:t>2</a:t>
            </a:r>
            <a:r>
              <a:rPr lang="en-US" dirty="0"/>
              <a:t> is not in 4NF, decompose into R</a:t>
            </a:r>
            <a:r>
              <a:rPr lang="en-US" baseline="-25000" dirty="0"/>
              <a:t>3 </a:t>
            </a:r>
            <a:r>
              <a:rPr lang="en-US" dirty="0"/>
              <a:t>and R</a:t>
            </a:r>
            <a:r>
              <a:rPr lang="en-US" baseline="-25000" dirty="0"/>
              <a:t>4</a:t>
            </a:r>
            <a:r>
              <a:rPr lang="en-US" dirty="0"/>
              <a:t>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dirty="0"/>
              <a:t>	c) </a:t>
            </a:r>
            <a:r>
              <a:rPr lang="en-US" i="1" dirty="0"/>
              <a:t>R</a:t>
            </a:r>
            <a:r>
              <a:rPr lang="en-US" baseline="-25000" dirty="0"/>
              <a:t>3</a:t>
            </a:r>
            <a:r>
              <a:rPr lang="en-US" dirty="0"/>
              <a:t> = (</a:t>
            </a:r>
            <a:r>
              <a:rPr lang="en-US" i="1" dirty="0"/>
              <a:t>C, G, H</a:t>
            </a:r>
            <a:r>
              <a:rPr lang="en-US" dirty="0"/>
              <a:t>) 		(</a:t>
            </a:r>
            <a:r>
              <a:rPr lang="en-US" i="1" dirty="0"/>
              <a:t>R</a:t>
            </a:r>
            <a:r>
              <a:rPr lang="en-US" baseline="-25000" dirty="0"/>
              <a:t>3</a:t>
            </a:r>
            <a:r>
              <a:rPr lang="en-US" dirty="0"/>
              <a:t> is in 4NF)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dirty="0"/>
              <a:t>	d) </a:t>
            </a:r>
            <a:r>
              <a:rPr lang="en-US" i="1" dirty="0"/>
              <a:t>R</a:t>
            </a:r>
            <a:r>
              <a:rPr lang="en-US" i="1" baseline="-25000" dirty="0"/>
              <a:t>4</a:t>
            </a:r>
            <a:r>
              <a:rPr lang="en-US" dirty="0"/>
              <a:t> = (</a:t>
            </a:r>
            <a:r>
              <a:rPr lang="en-US" i="1" dirty="0"/>
              <a:t>A, C, G, I</a:t>
            </a:r>
            <a:r>
              <a:rPr lang="en-US" dirty="0"/>
              <a:t>)  		(</a:t>
            </a:r>
            <a:r>
              <a:rPr lang="en-US" i="1" dirty="0"/>
              <a:t>R</a:t>
            </a:r>
            <a:r>
              <a:rPr lang="en-US" i="1" baseline="-25000" dirty="0"/>
              <a:t>4</a:t>
            </a:r>
            <a:r>
              <a:rPr lang="en-US" dirty="0"/>
              <a:t> is not in 4NF, decompose into R</a:t>
            </a:r>
            <a:r>
              <a:rPr lang="en-US" baseline="-25000" dirty="0"/>
              <a:t>5 </a:t>
            </a:r>
            <a:r>
              <a:rPr lang="en-US" dirty="0"/>
              <a:t>and R</a:t>
            </a:r>
            <a:r>
              <a:rPr lang="en-US" baseline="-25000" dirty="0"/>
              <a:t>6</a:t>
            </a:r>
            <a:r>
              <a:rPr 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b="1" dirty="0">
                <a:sym typeface="Symbol" panose="05050102010706020507" pitchFamily="18" charset="2"/>
              </a:rPr>
              <a:t>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i="1" dirty="0"/>
              <a:t>B</a:t>
            </a:r>
            <a:r>
              <a:rPr lang="en-US" dirty="0"/>
              <a:t> and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US" b="1" dirty="0">
                <a:sym typeface="Symbol" panose="05050102010706020507" pitchFamily="18" charset="2"/>
              </a:rPr>
              <a:t></a:t>
            </a:r>
            <a:r>
              <a:rPr lang="en-US" dirty="0"/>
              <a:t> </a:t>
            </a:r>
            <a:r>
              <a:rPr lang="en-US" i="1" dirty="0"/>
              <a:t>HI </a:t>
            </a:r>
            <a:r>
              <a:rPr lang="en-US" i="1" dirty="0">
                <a:sym typeface="Wingdings" panose="05000000000000000000" pitchFamily="2" charset="2"/>
              </a:rPr>
              <a:t>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b="1" dirty="0">
                <a:sym typeface="Symbol" panose="05050102010706020507" pitchFamily="18" charset="2"/>
              </a:rPr>
              <a:t>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i="1" dirty="0"/>
              <a:t>HI</a:t>
            </a:r>
            <a:r>
              <a:rPr lang="en-US" dirty="0"/>
              <a:t>, (MVD transitivity), and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and hence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b="1" dirty="0">
                <a:sym typeface="Symbol" panose="05050102010706020507" pitchFamily="18" charset="2"/>
              </a:rPr>
              <a:t>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i="1" dirty="0"/>
              <a:t>I (MVD restriction to R</a:t>
            </a:r>
            <a:r>
              <a:rPr lang="en-US" i="1" baseline="-25000" dirty="0"/>
              <a:t>4</a:t>
            </a:r>
            <a:r>
              <a:rPr lang="en-US" i="1" dirty="0"/>
              <a:t>)</a:t>
            </a:r>
            <a:endParaRPr lang="en-US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dirty="0"/>
              <a:t>	e) </a:t>
            </a:r>
            <a:r>
              <a:rPr lang="en-US" i="1" dirty="0"/>
              <a:t>R</a:t>
            </a:r>
            <a:r>
              <a:rPr lang="en-US" i="1" baseline="-25000" dirty="0"/>
              <a:t>5</a:t>
            </a:r>
            <a:r>
              <a:rPr lang="en-US" dirty="0"/>
              <a:t> = (</a:t>
            </a:r>
            <a:r>
              <a:rPr lang="en-US" i="1" dirty="0"/>
              <a:t>A, I</a:t>
            </a:r>
            <a:r>
              <a:rPr lang="en-US" dirty="0"/>
              <a:t>)  			(</a:t>
            </a:r>
            <a:r>
              <a:rPr lang="en-US" i="1" dirty="0"/>
              <a:t>R</a:t>
            </a:r>
            <a:r>
              <a:rPr lang="en-US" i="1" baseline="-25000" dirty="0"/>
              <a:t>5</a:t>
            </a:r>
            <a:r>
              <a:rPr lang="en-US" dirty="0"/>
              <a:t> is in 4NF)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dirty="0"/>
              <a:t>	f)</a:t>
            </a:r>
            <a:r>
              <a:rPr lang="en-US" i="1" dirty="0"/>
              <a:t>R</a:t>
            </a:r>
            <a:r>
              <a:rPr lang="en-US" i="1" baseline="-25000" dirty="0"/>
              <a:t>6</a:t>
            </a:r>
            <a:r>
              <a:rPr lang="en-US" dirty="0"/>
              <a:t> = (A, C, G)  		(R</a:t>
            </a:r>
            <a:r>
              <a:rPr lang="en-US" baseline="-25000" dirty="0"/>
              <a:t>6</a:t>
            </a:r>
            <a:r>
              <a:rPr lang="en-US" dirty="0"/>
              <a:t> is in  4NF)</a:t>
            </a:r>
          </a:p>
        </p:txBody>
      </p:sp>
    </p:spTree>
    <p:extLst>
      <p:ext uri="{BB962C8B-B14F-4D97-AF65-F5344CB8AC3E}">
        <p14:creationId xmlns:p14="http://schemas.microsoft.com/office/powerpoint/2010/main" val="296159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5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5411" grpId="0" build="p" bldLvl="2" autoUpdateAnimBg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1848" y="0"/>
            <a:ext cx="6057900" cy="457200"/>
          </a:xfrm>
        </p:spPr>
        <p:txBody>
          <a:bodyPr/>
          <a:lstStyle/>
          <a:p>
            <a:r>
              <a:rPr lang="en-US" dirty="0"/>
              <a:t>Further Normal Forms</a:t>
            </a:r>
          </a:p>
        </p:txBody>
      </p:sp>
      <p:sp>
        <p:nvSpPr>
          <p:cNvPr id="78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7180" y="857250"/>
            <a:ext cx="8663940" cy="3623310"/>
          </a:xfrm>
        </p:spPr>
        <p:txBody>
          <a:bodyPr/>
          <a:lstStyle/>
          <a:p>
            <a:r>
              <a:rPr lang="en-US" b="1" dirty="0">
                <a:solidFill>
                  <a:srgbClr val="000099"/>
                </a:solidFill>
              </a:rPr>
              <a:t>Join dependencies</a:t>
            </a:r>
            <a:r>
              <a:rPr lang="en-US" dirty="0"/>
              <a:t> generalize multivalued dependencies</a:t>
            </a:r>
          </a:p>
          <a:p>
            <a:pPr lvl="1"/>
            <a:r>
              <a:rPr lang="en-US" dirty="0"/>
              <a:t>lead to </a:t>
            </a:r>
            <a:r>
              <a:rPr lang="en-US" b="1" dirty="0">
                <a:solidFill>
                  <a:srgbClr val="000099"/>
                </a:solidFill>
              </a:rPr>
              <a:t>project-join normal form (PJNF)</a:t>
            </a:r>
            <a:r>
              <a:rPr lang="en-US" dirty="0"/>
              <a:t> (also called </a:t>
            </a:r>
            <a:r>
              <a:rPr lang="en-US" b="1" dirty="0">
                <a:solidFill>
                  <a:srgbClr val="000099"/>
                </a:solidFill>
              </a:rPr>
              <a:t>fifth normal form</a:t>
            </a:r>
            <a:r>
              <a:rPr lang="en-US" dirty="0"/>
              <a:t>)</a:t>
            </a:r>
          </a:p>
          <a:p>
            <a:r>
              <a:rPr lang="en-US" dirty="0"/>
              <a:t>A class of even more general constraints, leads to a normal form called </a:t>
            </a:r>
            <a:r>
              <a:rPr lang="en-US" b="1" dirty="0">
                <a:solidFill>
                  <a:srgbClr val="000099"/>
                </a:solidFill>
              </a:rPr>
              <a:t>domain-key normal form</a:t>
            </a:r>
            <a:r>
              <a:rPr lang="en-US" dirty="0"/>
              <a:t>.</a:t>
            </a:r>
          </a:p>
          <a:p>
            <a:r>
              <a:rPr lang="en-US" dirty="0"/>
              <a:t>Problem with these generalized constraints:  are hard to reason with, and no set of sound and complete set of inference rules exists.</a:t>
            </a:r>
          </a:p>
          <a:p>
            <a:r>
              <a:rPr lang="en-US" dirty="0"/>
              <a:t>Hence rarely used</a:t>
            </a:r>
          </a:p>
        </p:txBody>
      </p:sp>
    </p:spTree>
    <p:extLst>
      <p:ext uri="{BB962C8B-B14F-4D97-AF65-F5344CB8AC3E}">
        <p14:creationId xmlns:p14="http://schemas.microsoft.com/office/powerpoint/2010/main" val="338831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Database Design Process</a:t>
            </a:r>
          </a:p>
        </p:txBody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760" y="891541"/>
            <a:ext cx="8663940" cy="3028950"/>
          </a:xfrm>
        </p:spPr>
        <p:txBody>
          <a:bodyPr/>
          <a:lstStyle/>
          <a:p>
            <a:r>
              <a:rPr lang="en-US" dirty="0"/>
              <a:t>We have assumed schema </a:t>
            </a:r>
            <a:r>
              <a:rPr lang="en-US" i="1" dirty="0"/>
              <a:t>R</a:t>
            </a:r>
            <a:r>
              <a:rPr lang="en-US" dirty="0"/>
              <a:t> is given</a:t>
            </a:r>
          </a:p>
          <a:p>
            <a:pPr lvl="1"/>
            <a:r>
              <a:rPr lang="en-US" i="1" dirty="0"/>
              <a:t>R</a:t>
            </a:r>
            <a:r>
              <a:rPr lang="en-US" dirty="0"/>
              <a:t> could have been generated when converting E-R diagram to a set of tables.</a:t>
            </a:r>
          </a:p>
          <a:p>
            <a:pPr lvl="1"/>
            <a:r>
              <a:rPr lang="en-US" i="1" dirty="0"/>
              <a:t>R</a:t>
            </a:r>
            <a:r>
              <a:rPr lang="en-US" dirty="0"/>
              <a:t> could have been a single relation containing </a:t>
            </a:r>
            <a:r>
              <a:rPr lang="en-US" i="1" dirty="0"/>
              <a:t>all</a:t>
            </a:r>
            <a:r>
              <a:rPr lang="en-US" dirty="0"/>
              <a:t> attributes that are of interest (called </a:t>
            </a:r>
            <a:r>
              <a:rPr lang="en-US" b="1" dirty="0">
                <a:solidFill>
                  <a:srgbClr val="000099"/>
                </a:solidFill>
              </a:rPr>
              <a:t>universal relation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Normalization breaks </a:t>
            </a:r>
            <a:r>
              <a:rPr lang="en-US" i="1" dirty="0"/>
              <a:t>R</a:t>
            </a:r>
            <a:r>
              <a:rPr lang="en-US" dirty="0"/>
              <a:t> into smaller relations.</a:t>
            </a:r>
          </a:p>
          <a:p>
            <a:pPr lvl="1"/>
            <a:r>
              <a:rPr lang="en-US" i="1" dirty="0"/>
              <a:t>R</a:t>
            </a:r>
            <a:r>
              <a:rPr lang="en-US" dirty="0"/>
              <a:t> could have been the result of some ad hoc design of relations, which we then test/convert to normal form.</a:t>
            </a:r>
          </a:p>
        </p:txBody>
      </p:sp>
    </p:spTree>
    <p:extLst>
      <p:ext uri="{BB962C8B-B14F-4D97-AF65-F5344CB8AC3E}">
        <p14:creationId xmlns:p14="http://schemas.microsoft.com/office/powerpoint/2010/main" val="35765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 Model and Normalization</a:t>
            </a:r>
          </a:p>
        </p:txBody>
      </p:sp>
      <p:sp>
        <p:nvSpPr>
          <p:cNvPr id="79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1470" y="925830"/>
            <a:ext cx="8595360" cy="4594860"/>
          </a:xfrm>
        </p:spPr>
        <p:txBody>
          <a:bodyPr/>
          <a:lstStyle/>
          <a:p>
            <a:r>
              <a:rPr lang="en-US" dirty="0"/>
              <a:t>When an E-R diagram is carefully designed, identifying all entities correctly, the tables generated from the E-R diagram should not need further normalization.</a:t>
            </a:r>
          </a:p>
          <a:p>
            <a:r>
              <a:rPr lang="en-US" dirty="0"/>
              <a:t>However, in a real (imperfect) design, there can be functional dependencies from non-key attributes of an entity to other attributes of the entity</a:t>
            </a:r>
          </a:p>
          <a:p>
            <a:pPr lvl="1"/>
            <a:r>
              <a:rPr lang="en-US" dirty="0"/>
              <a:t>Example: an </a:t>
            </a:r>
            <a:r>
              <a:rPr lang="en-US" i="1" dirty="0"/>
              <a:t>employee</a:t>
            </a:r>
            <a:r>
              <a:rPr lang="en-US" dirty="0"/>
              <a:t> entity with attributes </a:t>
            </a:r>
            <a:br>
              <a:rPr lang="en-US" dirty="0"/>
            </a:br>
            <a:r>
              <a:rPr lang="en-US" dirty="0"/>
              <a:t>   </a:t>
            </a:r>
            <a:r>
              <a:rPr lang="en-US" i="1" dirty="0" err="1"/>
              <a:t>department_name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building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and  a functional dependency </a:t>
            </a:r>
            <a:br>
              <a:rPr lang="en-US" dirty="0"/>
            </a:br>
            <a:r>
              <a:rPr lang="en-US" dirty="0"/>
              <a:t>   </a:t>
            </a:r>
            <a:r>
              <a:rPr lang="en-US" i="1" dirty="0" err="1"/>
              <a:t>department_name</a:t>
            </a:r>
            <a:r>
              <a:rPr lang="en-US" i="1" dirty="0">
                <a:sym typeface="Symbol" panose="05050102010706020507" pitchFamily="18" charset="2"/>
              </a:rPr>
              <a:t> </a:t>
            </a:r>
            <a:r>
              <a:rPr lang="en-US" i="1" dirty="0"/>
              <a:t>building</a:t>
            </a:r>
          </a:p>
          <a:p>
            <a:pPr lvl="1"/>
            <a:r>
              <a:rPr lang="en-US" dirty="0"/>
              <a:t>Good design would have made department an entity</a:t>
            </a:r>
          </a:p>
          <a:p>
            <a:r>
              <a:rPr lang="en-US" dirty="0"/>
              <a:t>Functional dependencies from non-key attributes of a relationship set possible, but rare --- most relationships are binary </a:t>
            </a:r>
          </a:p>
        </p:txBody>
      </p:sp>
    </p:spTree>
    <p:extLst>
      <p:ext uri="{BB962C8B-B14F-4D97-AF65-F5344CB8AC3E}">
        <p14:creationId xmlns:p14="http://schemas.microsoft.com/office/powerpoint/2010/main" val="117024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Mapping Cardinality Constraints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0060" y="1040131"/>
            <a:ext cx="8365489" cy="3451859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Express the number of entities to which another entity can be associated via a relationship set.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Most useful in describing binary relationship sets.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For a binary relationship set the mapping cardinality must be one of the following types: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One to one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One to many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Many to one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Many to many </a:t>
            </a:r>
          </a:p>
        </p:txBody>
      </p:sp>
    </p:spTree>
    <p:extLst>
      <p:ext uri="{BB962C8B-B14F-4D97-AF65-F5344CB8AC3E}">
        <p14:creationId xmlns:p14="http://schemas.microsoft.com/office/powerpoint/2010/main" val="308862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Denormalization for Performance</a:t>
            </a:r>
          </a:p>
        </p:txBody>
      </p:sp>
      <p:sp>
        <p:nvSpPr>
          <p:cNvPr id="79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891540"/>
            <a:ext cx="8675370" cy="4754880"/>
          </a:xfrm>
        </p:spPr>
        <p:txBody>
          <a:bodyPr/>
          <a:lstStyle/>
          <a:p>
            <a:r>
              <a:rPr lang="en-US" dirty="0"/>
              <a:t>May want to use non-normalized schema for performance</a:t>
            </a:r>
          </a:p>
          <a:p>
            <a:r>
              <a:rPr lang="en-US" dirty="0"/>
              <a:t>For example, displaying </a:t>
            </a:r>
            <a:r>
              <a:rPr lang="en-US" i="1" dirty="0" err="1"/>
              <a:t>prereqs</a:t>
            </a:r>
            <a:r>
              <a:rPr lang="en-US" dirty="0"/>
              <a:t> along with </a:t>
            </a:r>
            <a:r>
              <a:rPr lang="en-US" i="1" dirty="0" err="1"/>
              <a:t>course_id</a:t>
            </a:r>
            <a:r>
              <a:rPr lang="en-US" i="1" dirty="0"/>
              <a:t>, </a:t>
            </a:r>
            <a:r>
              <a:rPr lang="en-US" dirty="0"/>
              <a:t> and </a:t>
            </a:r>
            <a:r>
              <a:rPr lang="en-US" i="1" dirty="0"/>
              <a:t>title</a:t>
            </a:r>
            <a:r>
              <a:rPr lang="en-US" dirty="0"/>
              <a:t> requires join of </a:t>
            </a:r>
            <a:r>
              <a:rPr lang="en-US" i="1" dirty="0"/>
              <a:t>course</a:t>
            </a:r>
            <a:r>
              <a:rPr lang="en-US" dirty="0"/>
              <a:t> with </a:t>
            </a:r>
            <a:r>
              <a:rPr lang="en-US" i="1" dirty="0" err="1"/>
              <a:t>prereq</a:t>
            </a:r>
            <a:endParaRPr lang="en-US" i="1" dirty="0"/>
          </a:p>
          <a:p>
            <a:r>
              <a:rPr lang="en-US" dirty="0"/>
              <a:t>Alternative 1:  Use </a:t>
            </a:r>
            <a:r>
              <a:rPr lang="en-US" dirty="0" err="1"/>
              <a:t>denormalized</a:t>
            </a:r>
            <a:r>
              <a:rPr lang="en-US" dirty="0"/>
              <a:t> relation containing attributes of </a:t>
            </a:r>
            <a:r>
              <a:rPr lang="en-US" i="1" dirty="0"/>
              <a:t>course</a:t>
            </a:r>
            <a:r>
              <a:rPr lang="en-US" dirty="0"/>
              <a:t> as well as </a:t>
            </a:r>
            <a:r>
              <a:rPr lang="en-US" i="1" dirty="0" err="1"/>
              <a:t>prereq</a:t>
            </a:r>
            <a:r>
              <a:rPr lang="en-US" dirty="0"/>
              <a:t> with all above attributes</a:t>
            </a:r>
          </a:p>
          <a:p>
            <a:pPr lvl="1"/>
            <a:r>
              <a:rPr lang="en-US" dirty="0"/>
              <a:t>faster lookup</a:t>
            </a:r>
          </a:p>
          <a:p>
            <a:pPr lvl="1"/>
            <a:r>
              <a:rPr lang="en-US" dirty="0"/>
              <a:t>extra space and extra execution time for updates</a:t>
            </a:r>
          </a:p>
          <a:p>
            <a:pPr lvl="1"/>
            <a:r>
              <a:rPr lang="en-US" dirty="0"/>
              <a:t>extra coding work for programmer and possibility of error in extra code</a:t>
            </a:r>
          </a:p>
          <a:p>
            <a:r>
              <a:rPr lang="en-US" dirty="0"/>
              <a:t>Alternative 2: use a materialized view defined as</a:t>
            </a:r>
            <a:br>
              <a:rPr lang="en-US" dirty="0"/>
            </a:br>
            <a:r>
              <a:rPr lang="en-US" dirty="0"/>
              <a:t>          </a:t>
            </a:r>
            <a:r>
              <a:rPr lang="en-US" i="1" dirty="0"/>
              <a:t>course</a:t>
            </a:r>
            <a:r>
              <a:rPr lang="en-US" dirty="0"/>
              <a:t>      </a:t>
            </a:r>
            <a:r>
              <a:rPr lang="en-US" i="1" dirty="0" err="1"/>
              <a:t>prereq</a:t>
            </a:r>
            <a:endParaRPr lang="en-US" i="1" dirty="0"/>
          </a:p>
          <a:p>
            <a:pPr lvl="1"/>
            <a:r>
              <a:rPr lang="en-US" dirty="0"/>
              <a:t>Benefits and drawbacks same as above, except no extra coding work for programmer and avoids possible errors</a:t>
            </a:r>
          </a:p>
        </p:txBody>
      </p:sp>
      <p:sp>
        <p:nvSpPr>
          <p:cNvPr id="793604" name="Freeform 4"/>
          <p:cNvSpPr>
            <a:spLocks/>
          </p:cNvSpPr>
          <p:nvPr/>
        </p:nvSpPr>
        <p:spPr bwMode="auto">
          <a:xfrm>
            <a:off x="2253885" y="4457195"/>
            <a:ext cx="107156" cy="107156"/>
          </a:xfrm>
          <a:custGeom>
            <a:avLst/>
            <a:gdLst>
              <a:gd name="T0" fmla="*/ 0 w 182"/>
              <a:gd name="T1" fmla="*/ 0 h 182"/>
              <a:gd name="T2" fmla="*/ 0 w 182"/>
              <a:gd name="T3" fmla="*/ 182 h 182"/>
              <a:gd name="T4" fmla="*/ 182 w 182"/>
              <a:gd name="T5" fmla="*/ 0 h 182"/>
              <a:gd name="T6" fmla="*/ 182 w 182"/>
              <a:gd name="T7" fmla="*/ 182 h 182"/>
              <a:gd name="T8" fmla="*/ 0 w 182"/>
              <a:gd name="T9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" h="182">
                <a:moveTo>
                  <a:pt x="0" y="0"/>
                </a:moveTo>
                <a:lnTo>
                  <a:pt x="0" y="182"/>
                </a:lnTo>
                <a:lnTo>
                  <a:pt x="182" y="0"/>
                </a:lnTo>
                <a:lnTo>
                  <a:pt x="182" y="182"/>
                </a:lnTo>
                <a:lnTo>
                  <a:pt x="0" y="0"/>
                </a:lnTo>
                <a:close/>
              </a:path>
            </a:pathLst>
          </a:custGeom>
          <a:noFill/>
          <a:ln w="127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25863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Design Issues</a:t>
            </a:r>
          </a:p>
        </p:txBody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590" y="811530"/>
            <a:ext cx="8812529" cy="5474970"/>
          </a:xfrm>
        </p:spPr>
        <p:txBody>
          <a:bodyPr/>
          <a:lstStyle/>
          <a:p>
            <a:r>
              <a:rPr lang="en-US" dirty="0"/>
              <a:t>Some aspects of database design are not caught by normalization</a:t>
            </a:r>
          </a:p>
          <a:p>
            <a:r>
              <a:rPr lang="en-US" dirty="0"/>
              <a:t>Examples of bad database design, to be avoided: </a:t>
            </a:r>
          </a:p>
          <a:p>
            <a:pPr>
              <a:buFont typeface="Monotype Sorts" charset="2"/>
              <a:buNone/>
            </a:pPr>
            <a:r>
              <a:rPr lang="en-US" dirty="0"/>
              <a:t>	Instead of </a:t>
            </a:r>
            <a:r>
              <a:rPr lang="en-US" i="1" dirty="0"/>
              <a:t>earnings </a:t>
            </a:r>
            <a:r>
              <a:rPr lang="en-US" dirty="0"/>
              <a:t>(</a:t>
            </a:r>
            <a:r>
              <a:rPr lang="en-US" i="1" dirty="0" err="1"/>
              <a:t>company_id</a:t>
            </a:r>
            <a:r>
              <a:rPr lang="en-US" i="1" dirty="0"/>
              <a:t>, year, amount </a:t>
            </a:r>
            <a:r>
              <a:rPr lang="en-US" dirty="0"/>
              <a:t>), use </a:t>
            </a:r>
          </a:p>
          <a:p>
            <a:pPr lvl="1"/>
            <a:r>
              <a:rPr lang="en-US" i="1" dirty="0"/>
              <a:t>earnings_2004, earnings_2005, earnings_2006</a:t>
            </a:r>
            <a:r>
              <a:rPr lang="en-US" dirty="0"/>
              <a:t>, etc., all on the schema (</a:t>
            </a:r>
            <a:r>
              <a:rPr lang="en-US" i="1" dirty="0" err="1"/>
              <a:t>company_id</a:t>
            </a:r>
            <a:r>
              <a:rPr lang="en-US" i="1" dirty="0"/>
              <a:t>, earnings</a:t>
            </a:r>
            <a:r>
              <a:rPr lang="en-US" dirty="0"/>
              <a:t>).</a:t>
            </a:r>
          </a:p>
          <a:p>
            <a:pPr lvl="2"/>
            <a:r>
              <a:rPr lang="en-US" dirty="0"/>
              <a:t>Above are in BCNF, but make querying across years difficult and needs new table each year</a:t>
            </a:r>
          </a:p>
          <a:p>
            <a:pPr lvl="1"/>
            <a:r>
              <a:rPr lang="en-US" i="1" dirty="0" err="1"/>
              <a:t>company_year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i="1" dirty="0" err="1"/>
              <a:t>company_id</a:t>
            </a:r>
            <a:r>
              <a:rPr lang="en-US" i="1" dirty="0"/>
              <a:t>, earnings_2004, earnings_2005,  </a:t>
            </a:r>
            <a:br>
              <a:rPr lang="en-US" i="1" dirty="0"/>
            </a:br>
            <a:r>
              <a:rPr lang="en-US" i="1" dirty="0"/>
              <a:t>                         earnings_2006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Also in BCNF, but also makes querying across years difficult and requires new attribute each year.</a:t>
            </a:r>
          </a:p>
          <a:p>
            <a:pPr lvl="2"/>
            <a:r>
              <a:rPr lang="en-US" dirty="0"/>
              <a:t>Is an example of a </a:t>
            </a:r>
            <a:r>
              <a:rPr lang="en-US" b="1" dirty="0"/>
              <a:t>crosstab</a:t>
            </a:r>
            <a:r>
              <a:rPr lang="en-US" dirty="0"/>
              <a:t>, where values for one attribute become column names</a:t>
            </a:r>
          </a:p>
          <a:p>
            <a:pPr lvl="2"/>
            <a:r>
              <a:rPr lang="en-US" dirty="0"/>
              <a:t>Used in spreadsheets, and in data analysis tools</a:t>
            </a:r>
          </a:p>
        </p:txBody>
      </p:sp>
    </p:spTree>
    <p:extLst>
      <p:ext uri="{BB962C8B-B14F-4D97-AF65-F5344CB8AC3E}">
        <p14:creationId xmlns:p14="http://schemas.microsoft.com/office/powerpoint/2010/main" val="290519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Temporal Data</a:t>
            </a:r>
          </a:p>
        </p:txBody>
      </p:sp>
      <p:sp>
        <p:nvSpPr>
          <p:cNvPr id="79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b="1">
                <a:solidFill>
                  <a:srgbClr val="000099"/>
                </a:solidFill>
              </a:rPr>
              <a:t>Temporal data</a:t>
            </a:r>
            <a:r>
              <a:rPr lang="en-US"/>
              <a:t> have an association time interval during which the data are </a:t>
            </a:r>
            <a:r>
              <a:rPr lang="en-US" i="1"/>
              <a:t>valid.</a:t>
            </a: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A </a:t>
            </a:r>
            <a:r>
              <a:rPr lang="en-US" b="1">
                <a:solidFill>
                  <a:srgbClr val="000099"/>
                </a:solidFill>
              </a:rPr>
              <a:t>snapshot</a:t>
            </a:r>
            <a:r>
              <a:rPr lang="en-US"/>
              <a:t> is the value of the data at a particular point in time</a:t>
            </a:r>
          </a:p>
          <a:p>
            <a:pPr>
              <a:lnSpc>
                <a:spcPct val="90000"/>
              </a:lnSpc>
            </a:pPr>
            <a:r>
              <a:rPr lang="en-US"/>
              <a:t>Several proposals to extend ER model by adding valid time to</a:t>
            </a:r>
          </a:p>
          <a:p>
            <a:pPr lvl="1">
              <a:lnSpc>
                <a:spcPct val="90000"/>
              </a:lnSpc>
            </a:pPr>
            <a:r>
              <a:rPr lang="en-US"/>
              <a:t>attributes, e.g., address of an instructor at different points in time</a:t>
            </a:r>
          </a:p>
          <a:p>
            <a:pPr lvl="1">
              <a:lnSpc>
                <a:spcPct val="90000"/>
              </a:lnSpc>
            </a:pPr>
            <a:r>
              <a:rPr lang="en-US"/>
              <a:t>entities, e.g., time duration when a student entity exists</a:t>
            </a:r>
          </a:p>
          <a:p>
            <a:pPr lvl="1">
              <a:lnSpc>
                <a:spcPct val="90000"/>
              </a:lnSpc>
            </a:pPr>
            <a:r>
              <a:rPr lang="en-US"/>
              <a:t>relationships, e.g., time during which an instructor was associated with a student as an advisor.</a:t>
            </a:r>
          </a:p>
          <a:p>
            <a:pPr>
              <a:lnSpc>
                <a:spcPct val="90000"/>
              </a:lnSpc>
            </a:pPr>
            <a:r>
              <a:rPr lang="en-US"/>
              <a:t>But no accepted standard</a:t>
            </a:r>
          </a:p>
          <a:p>
            <a:pPr>
              <a:lnSpc>
                <a:spcPct val="90000"/>
              </a:lnSpc>
            </a:pPr>
            <a:r>
              <a:rPr lang="en-US"/>
              <a:t>Adding a temporal component results in functional dependencies like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i="1"/>
              <a:t>		ID </a:t>
            </a:r>
            <a:r>
              <a:rPr lang="en-US">
                <a:sym typeface="Symbol" panose="05050102010706020507" pitchFamily="18" charset="2"/>
              </a:rPr>
              <a:t></a:t>
            </a:r>
            <a:r>
              <a:rPr lang="en-US" i="1"/>
              <a:t> street, city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/>
              <a:t>	not to hold, because the address varies over time</a:t>
            </a:r>
          </a:p>
          <a:p>
            <a:pPr>
              <a:lnSpc>
                <a:spcPct val="90000"/>
              </a:lnSpc>
            </a:pPr>
            <a:r>
              <a:rPr lang="en-US"/>
              <a:t>A </a:t>
            </a:r>
            <a:r>
              <a:rPr lang="en-US" b="1">
                <a:solidFill>
                  <a:srgbClr val="000099"/>
                </a:solidFill>
              </a:rPr>
              <a:t>temporal functional dependency</a:t>
            </a:r>
            <a:r>
              <a:rPr lang="en-US" i="1"/>
              <a:t>  </a:t>
            </a:r>
            <a:r>
              <a:rPr lang="en-US"/>
              <a:t>X </a:t>
            </a:r>
            <a:r>
              <a:rPr lang="en-US">
                <a:sym typeface="Wingdings" panose="05000000000000000000" pitchFamily="2" charset="2"/>
              </a:rPr>
              <a:t> Y </a:t>
            </a:r>
            <a:r>
              <a:rPr lang="en-US"/>
              <a:t>holds on schema </a:t>
            </a:r>
            <a:r>
              <a:rPr lang="en-US" i="1"/>
              <a:t>R</a:t>
            </a:r>
            <a:r>
              <a:rPr lang="en-US"/>
              <a:t> if the functional dependency X </a:t>
            </a:r>
            <a:r>
              <a:rPr lang="en-US">
                <a:sym typeface="Wingdings" panose="05000000000000000000" pitchFamily="2" charset="2"/>
              </a:rPr>
              <a:t> Y </a:t>
            </a:r>
            <a:r>
              <a:rPr lang="en-US"/>
              <a:t>holds on all snapshots for all legal instances r (</a:t>
            </a:r>
            <a:r>
              <a:rPr lang="en-US" i="1"/>
              <a:t>R</a:t>
            </a:r>
            <a:r>
              <a:rPr lang="en-US"/>
              <a:t>).</a:t>
            </a:r>
          </a:p>
          <a:p>
            <a:pPr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/>
          </a:p>
        </p:txBody>
      </p:sp>
      <p:sp>
        <p:nvSpPr>
          <p:cNvPr id="797700" name="Text Box 4"/>
          <p:cNvSpPr txBox="1">
            <a:spLocks noChangeArrowheads="1"/>
          </p:cNvSpPr>
          <p:nvPr/>
        </p:nvSpPr>
        <p:spPr bwMode="auto">
          <a:xfrm>
            <a:off x="4960144" y="3195637"/>
            <a:ext cx="260008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50">
                <a:latin typeface="Greek Symbols" pitchFamily="18" charset="2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4444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Modeling Temporal Data (Cont.)</a:t>
            </a:r>
          </a:p>
        </p:txBody>
      </p:sp>
      <p:sp>
        <p:nvSpPr>
          <p:cNvPr id="79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practice, database designers may add start and end time attributes to relations</a:t>
            </a:r>
          </a:p>
          <a:p>
            <a:pPr lvl="1"/>
            <a:r>
              <a:rPr lang="en-US"/>
              <a:t>E.g., </a:t>
            </a:r>
            <a:r>
              <a:rPr lang="en-US" i="1"/>
              <a:t>course</a:t>
            </a:r>
            <a:r>
              <a:rPr lang="en-US"/>
              <a:t>(</a:t>
            </a:r>
            <a:r>
              <a:rPr lang="en-US" i="1"/>
              <a:t>course_id, course_title</a:t>
            </a:r>
            <a:r>
              <a:rPr lang="en-US"/>
              <a:t>) </a:t>
            </a:r>
            <a:r>
              <a:rPr lang="en-US">
                <a:sym typeface="Wingdings" panose="05000000000000000000" pitchFamily="2" charset="2"/>
              </a:rPr>
              <a:t>is replaced by</a:t>
            </a:r>
            <a:endParaRPr lang="en-US"/>
          </a:p>
          <a:p>
            <a:pPr lvl="2">
              <a:buFont typeface="Webdings" panose="05030102010509060703" pitchFamily="18" charset="2"/>
              <a:buNone/>
            </a:pPr>
            <a:r>
              <a:rPr lang="en-US" i="1"/>
              <a:t>     course</a:t>
            </a:r>
            <a:r>
              <a:rPr lang="en-US"/>
              <a:t>(</a:t>
            </a:r>
            <a:r>
              <a:rPr lang="en-US" i="1"/>
              <a:t>course_id, course_title, start, end</a:t>
            </a:r>
            <a:r>
              <a:rPr lang="en-US"/>
              <a:t>)</a:t>
            </a:r>
          </a:p>
          <a:p>
            <a:pPr lvl="2"/>
            <a:r>
              <a:rPr lang="en-US"/>
              <a:t>Constraint: no two tuples can have overlapping valid times</a:t>
            </a:r>
          </a:p>
          <a:p>
            <a:pPr lvl="3"/>
            <a:r>
              <a:rPr lang="en-US"/>
              <a:t>Hard to enforce efficiently</a:t>
            </a:r>
          </a:p>
          <a:p>
            <a:r>
              <a:rPr lang="en-US"/>
              <a:t>Foreign key references may be to current version of data, or to data at a point in time</a:t>
            </a:r>
          </a:p>
          <a:p>
            <a:pPr lvl="1"/>
            <a:r>
              <a:rPr lang="en-US"/>
              <a:t>E.g., student transcript should refer to course information at the time the course was taken</a:t>
            </a:r>
          </a:p>
          <a:p>
            <a:pPr lvl="1">
              <a:buFont typeface="Monotype Sorts" charset="2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3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79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End of Chapter</a:t>
            </a:r>
          </a:p>
        </p:txBody>
      </p:sp>
    </p:spTree>
    <p:extLst>
      <p:ext uri="{BB962C8B-B14F-4D97-AF65-F5344CB8AC3E}">
        <p14:creationId xmlns:p14="http://schemas.microsoft.com/office/powerpoint/2010/main" val="424647593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84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Proof of Correctness of 3NF Decomposition Algorithm</a:t>
            </a:r>
          </a:p>
        </p:txBody>
      </p:sp>
    </p:spTree>
    <p:extLst>
      <p:ext uri="{BB962C8B-B14F-4D97-AF65-F5344CB8AC3E}">
        <p14:creationId xmlns:p14="http://schemas.microsoft.com/office/powerpoint/2010/main" val="67487723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982980" y="291227"/>
            <a:ext cx="7715249" cy="623173"/>
          </a:xfrm>
        </p:spPr>
        <p:txBody>
          <a:bodyPr/>
          <a:lstStyle/>
          <a:p>
            <a:r>
              <a:rPr lang="en-US" dirty="0"/>
              <a:t>Correctness of 3NF Decomposition Algorithm</a:t>
            </a:r>
          </a:p>
        </p:txBody>
      </p:sp>
      <p:sp>
        <p:nvSpPr>
          <p:cNvPr id="805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7170" y="914400"/>
            <a:ext cx="8709660" cy="4537710"/>
          </a:xfrm>
        </p:spPr>
        <p:txBody>
          <a:bodyPr/>
          <a:lstStyle/>
          <a:p>
            <a:r>
              <a:rPr lang="en-US" dirty="0"/>
              <a:t>3NF decomposition algorithm is dependency preserving (since there is a relation for every FD in </a:t>
            </a:r>
            <a:r>
              <a:rPr lang="en-US" i="1" dirty="0"/>
              <a:t>F</a:t>
            </a:r>
            <a:r>
              <a:rPr lang="en-US" i="1" baseline="-25000" dirty="0"/>
              <a:t>c</a:t>
            </a:r>
            <a:r>
              <a:rPr lang="en-US" dirty="0"/>
              <a:t>)</a:t>
            </a:r>
          </a:p>
          <a:p>
            <a:r>
              <a:rPr lang="en-US" dirty="0"/>
              <a:t>Decomposition is lossless</a:t>
            </a:r>
          </a:p>
          <a:p>
            <a:pPr lvl="1"/>
            <a:r>
              <a:rPr lang="en-US" dirty="0"/>
              <a:t>A candidate key (</a:t>
            </a:r>
            <a:r>
              <a:rPr lang="en-US" i="1" dirty="0"/>
              <a:t>C </a:t>
            </a:r>
            <a:r>
              <a:rPr lang="en-US" dirty="0"/>
              <a:t>) is in one of the relations </a:t>
            </a:r>
            <a:r>
              <a:rPr lang="en-US" i="1" dirty="0" err="1"/>
              <a:t>R</a:t>
            </a:r>
            <a:r>
              <a:rPr lang="en-US" i="1" baseline="-25000" dirty="0" err="1"/>
              <a:t>i</a:t>
            </a:r>
            <a:r>
              <a:rPr lang="en-US" dirty="0"/>
              <a:t> in decomposition</a:t>
            </a:r>
          </a:p>
          <a:p>
            <a:pPr lvl="1"/>
            <a:r>
              <a:rPr lang="en-US" dirty="0"/>
              <a:t>Closure of candidate key under </a:t>
            </a:r>
            <a:r>
              <a:rPr lang="en-US" i="1" dirty="0"/>
              <a:t>F</a:t>
            </a:r>
            <a:r>
              <a:rPr lang="en-US" i="1" baseline="-25000" dirty="0"/>
              <a:t>c</a:t>
            </a:r>
            <a:r>
              <a:rPr lang="en-US" dirty="0"/>
              <a:t> must contain all attributes in </a:t>
            </a:r>
            <a:r>
              <a:rPr lang="en-US" i="1" dirty="0"/>
              <a:t>R</a:t>
            </a:r>
            <a:r>
              <a:rPr lang="en-US" dirty="0"/>
              <a:t>.  </a:t>
            </a:r>
          </a:p>
          <a:p>
            <a:pPr lvl="1"/>
            <a:r>
              <a:rPr lang="en-US" dirty="0"/>
              <a:t>Follow the steps of attribute closure algorithm to show there is only one tuple in the join result for each tuple in</a:t>
            </a:r>
            <a:r>
              <a:rPr lang="en-US" i="1" dirty="0"/>
              <a:t> </a:t>
            </a:r>
            <a:r>
              <a:rPr lang="en-US" i="1" dirty="0" err="1"/>
              <a:t>R</a:t>
            </a:r>
            <a:r>
              <a:rPr lang="en-US" i="1" baseline="-25000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81286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868680" y="137160"/>
            <a:ext cx="8012430" cy="834390"/>
          </a:xfrm>
        </p:spPr>
        <p:txBody>
          <a:bodyPr/>
          <a:lstStyle/>
          <a:p>
            <a:r>
              <a:rPr lang="en-US" dirty="0"/>
              <a:t>Correctness of 3NF Decomposition Algorithm (Cont’d.)</a:t>
            </a:r>
          </a:p>
        </p:txBody>
      </p:sp>
      <p:sp>
        <p:nvSpPr>
          <p:cNvPr id="807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051560"/>
            <a:ext cx="8595360" cy="4389120"/>
          </a:xfrm>
        </p:spPr>
        <p:txBody>
          <a:bodyPr/>
          <a:lstStyle/>
          <a:p>
            <a:pPr>
              <a:buFont typeface="Monotype Sorts" charset="2"/>
              <a:buNone/>
            </a:pPr>
            <a:r>
              <a:rPr lang="en-US" dirty="0"/>
              <a:t>Claim: if a relation </a:t>
            </a:r>
            <a:r>
              <a:rPr lang="en-US" i="1" dirty="0" err="1"/>
              <a:t>R</a:t>
            </a:r>
            <a:r>
              <a:rPr lang="en-US" i="1" baseline="-25000" dirty="0" err="1"/>
              <a:t>i</a:t>
            </a:r>
            <a:r>
              <a:rPr lang="en-US" dirty="0"/>
              <a:t> is in the decomposition generated by the </a:t>
            </a:r>
          </a:p>
          <a:p>
            <a:pPr>
              <a:buFont typeface="Monotype Sorts" charset="2"/>
              <a:buNone/>
            </a:pPr>
            <a:r>
              <a:rPr lang="en-US" dirty="0"/>
              <a:t>above algorithm, then </a:t>
            </a:r>
            <a:r>
              <a:rPr lang="en-US" i="1" dirty="0" err="1"/>
              <a:t>R</a:t>
            </a:r>
            <a:r>
              <a:rPr lang="en-US" i="1" baseline="-25000" dirty="0" err="1"/>
              <a:t>i</a:t>
            </a:r>
            <a:r>
              <a:rPr lang="en-US" dirty="0"/>
              <a:t> satisfies 3NF.</a:t>
            </a:r>
          </a:p>
          <a:p>
            <a:r>
              <a:rPr lang="en-US" dirty="0"/>
              <a:t>Let </a:t>
            </a:r>
            <a:r>
              <a:rPr lang="en-US" i="1" dirty="0" err="1"/>
              <a:t>R</a:t>
            </a:r>
            <a:r>
              <a:rPr lang="en-US" i="1" baseline="-25000" dirty="0" err="1"/>
              <a:t>i</a:t>
            </a:r>
            <a:r>
              <a:rPr lang="en-US" dirty="0"/>
              <a:t> be generated from the dependency </a:t>
            </a:r>
            <a:r>
              <a:rPr lang="en-US" dirty="0">
                <a:sym typeface="Symbol" panose="05050102010706020507" pitchFamily="18" charset="2"/>
              </a:rPr>
              <a:t>  </a:t>
            </a:r>
            <a:endParaRPr lang="en-US" dirty="0"/>
          </a:p>
          <a:p>
            <a:r>
              <a:rPr lang="en-US" dirty="0"/>
              <a:t>Let </a:t>
            </a:r>
            <a:r>
              <a:rPr lang="en-US" dirty="0">
                <a:sym typeface="Symbol" panose="05050102010706020507" pitchFamily="18" charset="2"/>
              </a:rPr>
              <a:t>  B </a:t>
            </a:r>
            <a:r>
              <a:rPr lang="en-US" dirty="0"/>
              <a:t>be any non-trivial functional dependency on </a:t>
            </a:r>
            <a:r>
              <a:rPr lang="en-US" i="1" dirty="0" err="1"/>
              <a:t>R</a:t>
            </a:r>
            <a:r>
              <a:rPr lang="en-US" i="1" baseline="-25000" dirty="0" err="1"/>
              <a:t>i</a:t>
            </a:r>
            <a:r>
              <a:rPr lang="en-US" dirty="0"/>
              <a:t>. (We need only consider FDs whose right-hand side is a single attribute.)</a:t>
            </a:r>
          </a:p>
          <a:p>
            <a:r>
              <a:rPr lang="en-US" dirty="0"/>
              <a:t>Now, </a:t>
            </a:r>
            <a:r>
              <a:rPr lang="en-US" i="1" dirty="0"/>
              <a:t>B</a:t>
            </a:r>
            <a:r>
              <a:rPr lang="en-US" dirty="0"/>
              <a:t> can be in either </a:t>
            </a:r>
            <a:r>
              <a:rPr lang="en-US" dirty="0">
                <a:sym typeface="Symbol" panose="05050102010706020507" pitchFamily="18" charset="2"/>
              </a:rPr>
              <a:t> </a:t>
            </a:r>
            <a:r>
              <a:rPr lang="en-US" dirty="0"/>
              <a:t>or </a:t>
            </a:r>
            <a:r>
              <a:rPr lang="en-US" dirty="0">
                <a:sym typeface="Symbol" panose="05050102010706020507" pitchFamily="18" charset="2"/>
              </a:rPr>
              <a:t> </a:t>
            </a:r>
            <a:r>
              <a:rPr lang="en-US" dirty="0"/>
              <a:t>but not in both. Consider each case separately.</a:t>
            </a:r>
          </a:p>
        </p:txBody>
      </p:sp>
    </p:spTree>
    <p:extLst>
      <p:ext uri="{BB962C8B-B14F-4D97-AF65-F5344CB8AC3E}">
        <p14:creationId xmlns:p14="http://schemas.microsoft.com/office/powerpoint/2010/main" val="4458048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754380" y="217171"/>
            <a:ext cx="8183880" cy="514349"/>
          </a:xfrm>
        </p:spPr>
        <p:txBody>
          <a:bodyPr/>
          <a:lstStyle/>
          <a:p>
            <a:r>
              <a:rPr lang="en-US" dirty="0"/>
              <a:t>Correctness of 3NF Decomposition (Cont’d.)</a:t>
            </a:r>
          </a:p>
        </p:txBody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7180" y="868680"/>
            <a:ext cx="8641080" cy="5634990"/>
          </a:xfrm>
        </p:spPr>
        <p:txBody>
          <a:bodyPr/>
          <a:lstStyle/>
          <a:p>
            <a:r>
              <a:rPr lang="en-US" dirty="0"/>
              <a:t>Case 1: If </a:t>
            </a:r>
            <a:r>
              <a:rPr lang="en-US" i="1" dirty="0"/>
              <a:t>B</a:t>
            </a:r>
            <a:r>
              <a:rPr lang="en-US" dirty="0"/>
              <a:t> in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If </a:t>
            </a:r>
            <a:r>
              <a:rPr lang="en-US" dirty="0">
                <a:sym typeface="Symbol" panose="05050102010706020507" pitchFamily="18" charset="2"/>
              </a:rPr>
              <a:t></a:t>
            </a:r>
            <a:r>
              <a:rPr lang="en-US" dirty="0"/>
              <a:t> is a </a:t>
            </a:r>
            <a:r>
              <a:rPr lang="en-US" dirty="0" err="1"/>
              <a:t>superkey</a:t>
            </a:r>
            <a:r>
              <a:rPr lang="en-US" dirty="0"/>
              <a:t>, the 2nd condition of 3NF is satisfied</a:t>
            </a:r>
          </a:p>
          <a:p>
            <a:pPr lvl="1"/>
            <a:r>
              <a:rPr lang="en-US" dirty="0"/>
              <a:t>Otherwise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/>
              <a:t> must contain some attribute not in </a:t>
            </a:r>
            <a:r>
              <a:rPr lang="en-US" dirty="0">
                <a:sym typeface="Symbol" panose="05050102010706020507" pitchFamily="18" charset="2"/>
              </a:rPr>
              <a:t></a:t>
            </a:r>
            <a:endParaRPr lang="en-US" dirty="0"/>
          </a:p>
          <a:p>
            <a:pPr lvl="1"/>
            <a:r>
              <a:rPr lang="en-US" dirty="0"/>
              <a:t>Since </a:t>
            </a:r>
            <a:r>
              <a:rPr lang="en-US" dirty="0">
                <a:sym typeface="Symbol" panose="05050102010706020507" pitchFamily="18" charset="2"/>
              </a:rPr>
              <a:t>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 is in </a:t>
            </a:r>
            <a:r>
              <a:rPr lang="en-US" i="1" dirty="0"/>
              <a:t>F</a:t>
            </a:r>
            <a:r>
              <a:rPr lang="en-US" i="1" baseline="30000" dirty="0"/>
              <a:t>+</a:t>
            </a:r>
            <a:r>
              <a:rPr lang="en-US" dirty="0"/>
              <a:t> it must be derivable from </a:t>
            </a:r>
            <a:r>
              <a:rPr lang="en-US" i="1" dirty="0"/>
              <a:t>F</a:t>
            </a:r>
            <a:r>
              <a:rPr lang="en-US" i="1" baseline="-25000" dirty="0"/>
              <a:t>c</a:t>
            </a:r>
            <a:r>
              <a:rPr lang="en-US" dirty="0"/>
              <a:t>, by using attribute closure on </a:t>
            </a:r>
            <a:r>
              <a:rPr lang="en-US" dirty="0">
                <a:sym typeface="Symbol" panose="05050102010706020507" pitchFamily="18" charset="2"/>
              </a:rPr>
              <a:t>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Attribute closure not have used </a:t>
            </a:r>
            <a:r>
              <a:rPr lang="en-US" dirty="0">
                <a:sym typeface="Symbol" panose="05050102010706020507" pitchFamily="18" charset="2"/>
              </a:rPr>
              <a:t> .  If </a:t>
            </a:r>
            <a:r>
              <a:rPr lang="en-US" dirty="0"/>
              <a:t>it had been used,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/>
              <a:t> must be contained in the attribute closure of </a:t>
            </a:r>
            <a:r>
              <a:rPr lang="en-US" dirty="0">
                <a:sym typeface="Symbol" panose="05050102010706020507" pitchFamily="18" charset="2"/>
              </a:rPr>
              <a:t></a:t>
            </a:r>
            <a:r>
              <a:rPr lang="en-US" dirty="0"/>
              <a:t>, which is not possible, since we assumed </a:t>
            </a:r>
            <a:r>
              <a:rPr lang="en-US" dirty="0">
                <a:sym typeface="Symbol" panose="05050102010706020507" pitchFamily="18" charset="2"/>
              </a:rPr>
              <a:t></a:t>
            </a:r>
            <a:r>
              <a:rPr lang="en-US" dirty="0"/>
              <a:t> is not a </a:t>
            </a:r>
            <a:r>
              <a:rPr lang="en-US" dirty="0" err="1"/>
              <a:t>superkey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Now, using </a:t>
            </a:r>
            <a:r>
              <a:rPr lang="en-US" dirty="0">
                <a:sym typeface="Symbol" panose="05050102010706020507" pitchFamily="18" charset="2"/>
              </a:rPr>
              <a:t></a:t>
            </a:r>
            <a:r>
              <a:rPr lang="en-US" dirty="0"/>
              <a:t>  (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dirty="0"/>
              <a:t>- {B}) and </a:t>
            </a:r>
            <a:r>
              <a:rPr lang="en-US" dirty="0">
                <a:sym typeface="Symbol" panose="05050102010706020507" pitchFamily="18" charset="2"/>
              </a:rPr>
              <a:t>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, we can derive </a:t>
            </a:r>
            <a:r>
              <a:rPr lang="en-US" dirty="0">
                <a:sym typeface="Symbol" panose="05050102010706020507" pitchFamily="18" charset="2"/>
              </a:rPr>
              <a:t> </a:t>
            </a:r>
            <a:r>
              <a:rPr lang="en-US" i="1" dirty="0">
                <a:sym typeface="Symbol" panose="05050102010706020507" pitchFamily="18" charset="2"/>
              </a:rPr>
              <a:t>B</a:t>
            </a:r>
            <a:endParaRPr lang="en-US" i="1" dirty="0"/>
          </a:p>
          <a:p>
            <a:pPr lvl="1">
              <a:buFont typeface="Monotype Sorts" charset="2"/>
              <a:buNone/>
            </a:pPr>
            <a:r>
              <a:rPr lang="en-US" dirty="0"/>
              <a:t>	(since </a:t>
            </a:r>
            <a:r>
              <a:rPr lang="en-US" dirty="0">
                <a:sym typeface="Symbol" panose="05050102010706020507" pitchFamily="18" charset="2"/>
              </a:rPr>
              <a:t>   , and B   since  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 is non-trivial)</a:t>
            </a:r>
          </a:p>
          <a:p>
            <a:pPr lvl="1"/>
            <a:r>
              <a:rPr lang="en-US" dirty="0"/>
              <a:t>Then, </a:t>
            </a:r>
            <a:r>
              <a:rPr lang="en-US" i="1" dirty="0"/>
              <a:t>B</a:t>
            </a:r>
            <a:r>
              <a:rPr lang="en-US" dirty="0"/>
              <a:t> is extraneous in the right-hand side of </a:t>
            </a:r>
            <a:r>
              <a:rPr lang="en-US" dirty="0">
                <a:sym typeface="Symbol" panose="05050102010706020507" pitchFamily="18" charset="2"/>
              </a:rPr>
              <a:t> ;</a:t>
            </a:r>
            <a:r>
              <a:rPr lang="en-US" dirty="0"/>
              <a:t> which is not possible since </a:t>
            </a:r>
            <a:r>
              <a:rPr lang="en-US" dirty="0">
                <a:sym typeface="Symbol" panose="05050102010706020507" pitchFamily="18" charset="2"/>
              </a:rPr>
              <a:t> </a:t>
            </a:r>
            <a:r>
              <a:rPr lang="en-US" dirty="0"/>
              <a:t> is in F</a:t>
            </a:r>
            <a:r>
              <a:rPr lang="en-US" baseline="-25000" dirty="0"/>
              <a:t>c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Thus, if </a:t>
            </a:r>
            <a:r>
              <a:rPr lang="en-US" i="1" dirty="0"/>
              <a:t>B</a:t>
            </a:r>
            <a:r>
              <a:rPr lang="en-US" dirty="0"/>
              <a:t> is in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dirty="0"/>
              <a:t> then </a:t>
            </a:r>
            <a:r>
              <a:rPr lang="en-US" dirty="0">
                <a:sym typeface="Symbol" panose="05050102010706020507" pitchFamily="18" charset="2"/>
              </a:rPr>
              <a:t></a:t>
            </a:r>
            <a:r>
              <a:rPr lang="en-US" dirty="0"/>
              <a:t>  must be a </a:t>
            </a:r>
            <a:r>
              <a:rPr lang="en-US" dirty="0" err="1"/>
              <a:t>superkey</a:t>
            </a:r>
            <a:r>
              <a:rPr lang="en-US" dirty="0"/>
              <a:t>, and the second condition of 3NF must be satisfied.</a:t>
            </a:r>
          </a:p>
        </p:txBody>
      </p:sp>
    </p:spTree>
    <p:extLst>
      <p:ext uri="{BB962C8B-B14F-4D97-AF65-F5344CB8AC3E}">
        <p14:creationId xmlns:p14="http://schemas.microsoft.com/office/powerpoint/2010/main" val="299638328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60021"/>
            <a:ext cx="8115300" cy="571499"/>
          </a:xfrm>
        </p:spPr>
        <p:txBody>
          <a:bodyPr/>
          <a:lstStyle/>
          <a:p>
            <a:r>
              <a:rPr lang="en-US" dirty="0"/>
              <a:t>Correctness of 3NF Decomposition (Cont’d.)</a:t>
            </a:r>
          </a:p>
        </p:txBody>
      </p:sp>
      <p:sp>
        <p:nvSpPr>
          <p:cNvPr id="81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7180" y="1131570"/>
            <a:ext cx="8641080" cy="4823460"/>
          </a:xfrm>
        </p:spPr>
        <p:txBody>
          <a:bodyPr/>
          <a:lstStyle/>
          <a:p>
            <a:r>
              <a:rPr lang="en-US" dirty="0"/>
              <a:t>Case 2:  </a:t>
            </a:r>
            <a:r>
              <a:rPr lang="en-US" i="1" dirty="0"/>
              <a:t>B</a:t>
            </a:r>
            <a:r>
              <a:rPr lang="en-US" dirty="0"/>
              <a:t> is in </a:t>
            </a:r>
            <a:r>
              <a:rPr lang="en-US" dirty="0">
                <a:sym typeface="Symbol" panose="05050102010706020507" pitchFamily="18" charset="2"/>
              </a:rPr>
              <a:t>.</a:t>
            </a:r>
            <a:endParaRPr lang="en-US" dirty="0"/>
          </a:p>
          <a:p>
            <a:pPr lvl="1"/>
            <a:r>
              <a:rPr lang="en-US" dirty="0"/>
              <a:t>Since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/>
              <a:t>  is a candidate key, the third alternative in the definition of 3NF is trivially satisfied.</a:t>
            </a:r>
          </a:p>
          <a:p>
            <a:pPr lvl="1"/>
            <a:r>
              <a:rPr lang="en-US" dirty="0"/>
              <a:t>In fact, we cannot show that </a:t>
            </a:r>
            <a:r>
              <a:rPr lang="en-US" dirty="0">
                <a:sym typeface="Symbol" panose="05050102010706020507" pitchFamily="18" charset="2"/>
              </a:rPr>
              <a:t> </a:t>
            </a:r>
            <a:r>
              <a:rPr lang="en-US" dirty="0"/>
              <a:t>is a </a:t>
            </a:r>
            <a:r>
              <a:rPr lang="en-US" dirty="0" err="1"/>
              <a:t>superkey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This shows exactly why the third alternative is present in the definition of 3NF.</a:t>
            </a:r>
          </a:p>
          <a:p>
            <a:pPr>
              <a:buFont typeface="Monotype Sorts" charset="2"/>
              <a:buNone/>
            </a:pPr>
            <a:r>
              <a:rPr lang="en-US" dirty="0"/>
              <a:t>Q.E.D.</a:t>
            </a:r>
          </a:p>
        </p:txBody>
      </p:sp>
    </p:spTree>
    <p:extLst>
      <p:ext uri="{BB962C8B-B14F-4D97-AF65-F5344CB8AC3E}">
        <p14:creationId xmlns:p14="http://schemas.microsoft.com/office/powerpoint/2010/main" val="651164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Mapping Cardinalities</a:t>
            </a: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1634490" y="4484548"/>
            <a:ext cx="16835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 dirty="0"/>
              <a:t>One to one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5670550" y="4537679"/>
            <a:ext cx="16498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 dirty="0"/>
              <a:t>One to many</a:t>
            </a: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627117" y="5452586"/>
            <a:ext cx="793242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kumimoji="1" lang="en-US" altLang="en-US" sz="2000" b="1" dirty="0"/>
              <a:t>Note: </a:t>
            </a:r>
            <a:r>
              <a:rPr kumimoji="1" lang="en-US" altLang="en-US" sz="2000" dirty="0"/>
              <a:t>Some elements in </a:t>
            </a:r>
            <a:r>
              <a:rPr kumimoji="1" lang="en-US" altLang="en-US" sz="2000" i="1" dirty="0"/>
              <a:t>A</a:t>
            </a:r>
            <a:r>
              <a:rPr kumimoji="1" lang="en-US" altLang="en-US" sz="2000" dirty="0"/>
              <a:t> and </a:t>
            </a:r>
            <a:r>
              <a:rPr kumimoji="1" lang="en-US" altLang="en-US" sz="2000" i="1" dirty="0"/>
              <a:t>B</a:t>
            </a:r>
            <a:r>
              <a:rPr kumimoji="1" lang="en-US" altLang="en-US" sz="2000" dirty="0"/>
              <a:t> may not be mapped to </a:t>
            </a:r>
            <a:r>
              <a:rPr kumimoji="1" lang="en-US" altLang="en-US" sz="2000" dirty="0" smtClean="0"/>
              <a:t>any elements </a:t>
            </a:r>
            <a:r>
              <a:rPr kumimoji="1" lang="en-US" altLang="en-US" sz="2000" dirty="0"/>
              <a:t>in the other set</a:t>
            </a:r>
          </a:p>
        </p:txBody>
      </p:sp>
      <p:pic>
        <p:nvPicPr>
          <p:cNvPr id="18438" name="Picture 7" descr="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591" y="1052308"/>
            <a:ext cx="6595472" cy="3360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057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Figure 8.02</a:t>
            </a:r>
          </a:p>
        </p:txBody>
      </p:sp>
      <p:pic>
        <p:nvPicPr>
          <p:cNvPr id="826371" name="Picture 3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84" y="1268730"/>
            <a:ext cx="7749235" cy="464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85844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Figure 8.03</a:t>
            </a:r>
          </a:p>
        </p:txBody>
      </p:sp>
      <p:pic>
        <p:nvPicPr>
          <p:cNvPr id="8284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852805"/>
            <a:ext cx="6115050" cy="5587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625920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Figure 8.04</a:t>
            </a:r>
          </a:p>
        </p:txBody>
      </p:sp>
      <p:pic>
        <p:nvPicPr>
          <p:cNvPr id="830467" name="Picture 3" descr="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280" y="1331000"/>
            <a:ext cx="4080510" cy="458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07743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Figure 8.05</a:t>
            </a:r>
          </a:p>
        </p:txBody>
      </p:sp>
      <p:pic>
        <p:nvPicPr>
          <p:cNvPr id="832515" name="Picture 3" descr="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717" y="1120140"/>
            <a:ext cx="6648465" cy="328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83797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Figure 8.06</a:t>
            </a:r>
          </a:p>
        </p:txBody>
      </p:sp>
      <p:pic>
        <p:nvPicPr>
          <p:cNvPr id="834564" name="Picture 4" descr="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92" y="1348740"/>
            <a:ext cx="7017657" cy="364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44780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Figure 8.14</a:t>
            </a:r>
          </a:p>
        </p:txBody>
      </p:sp>
      <p:pic>
        <p:nvPicPr>
          <p:cNvPr id="836611" name="Picture 3" descr="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22" y="1360170"/>
            <a:ext cx="8119829" cy="233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47331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Figure 8.15</a:t>
            </a:r>
          </a:p>
        </p:txBody>
      </p:sp>
      <p:pic>
        <p:nvPicPr>
          <p:cNvPr id="838659" name="Picture 3" descr="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109" y="1200150"/>
            <a:ext cx="7541361" cy="165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87216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Figure 8.17</a:t>
            </a:r>
          </a:p>
        </p:txBody>
      </p:sp>
      <p:pic>
        <p:nvPicPr>
          <p:cNvPr id="840707" name="Picture 3" descr="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435" y="954567"/>
            <a:ext cx="3669030" cy="280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243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Mapping Cardinalities </a:t>
            </a:r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1071326" y="4804716"/>
            <a:ext cx="19119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 dirty="0"/>
              <a:t>Many to one</a:t>
            </a:r>
          </a:p>
        </p:txBody>
      </p:sp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5388357" y="4800906"/>
            <a:ext cx="17924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 dirty="0"/>
              <a:t>Many to many</a:t>
            </a: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768350" y="5641578"/>
            <a:ext cx="791416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just"/>
            <a:r>
              <a:rPr kumimoji="1" lang="en-US" altLang="en-US" sz="2000" b="1" dirty="0"/>
              <a:t>Note: </a:t>
            </a:r>
            <a:r>
              <a:rPr kumimoji="1" lang="en-US" altLang="en-US" sz="2000" dirty="0"/>
              <a:t>Some elements in A and B may not be mapped to any </a:t>
            </a:r>
            <a:r>
              <a:rPr kumimoji="1" lang="en-US" altLang="en-US" sz="2000" dirty="0" smtClean="0"/>
              <a:t>elements </a:t>
            </a:r>
            <a:r>
              <a:rPr kumimoji="1" lang="en-US" altLang="en-US" sz="2000" dirty="0"/>
              <a:t>in the other set</a:t>
            </a:r>
          </a:p>
        </p:txBody>
      </p:sp>
      <p:pic>
        <p:nvPicPr>
          <p:cNvPr id="19462" name="Picture 7" descr="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1163826"/>
            <a:ext cx="6969760" cy="363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342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Complex Attributes</a:t>
            </a:r>
            <a:endParaRPr lang="en-US" dirty="0">
              <a:ea typeface="+mj-ea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8610" y="960121"/>
            <a:ext cx="8641080" cy="4400549"/>
          </a:xfrm>
        </p:spPr>
        <p:txBody>
          <a:bodyPr/>
          <a:lstStyle/>
          <a:p>
            <a:r>
              <a:rPr lang="en-US" dirty="0" smtClean="0">
                <a:ea typeface="ＭＳ Ｐゴシック" panose="020B0600070205080204" pitchFamily="34" charset="-128"/>
              </a:rPr>
              <a:t>Attribute types:</a:t>
            </a:r>
          </a:p>
          <a:p>
            <a:pPr lvl="1"/>
            <a:r>
              <a:rPr 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Simple</a:t>
            </a:r>
            <a:r>
              <a:rPr lang="en-US" dirty="0" smtClean="0">
                <a:ea typeface="ＭＳ Ｐゴシック" panose="020B0600070205080204" pitchFamily="34" charset="-128"/>
              </a:rPr>
              <a:t> and </a:t>
            </a:r>
            <a:r>
              <a:rPr 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composite</a:t>
            </a:r>
            <a:r>
              <a:rPr lang="en-US" dirty="0" smtClean="0">
                <a:ea typeface="ＭＳ Ｐゴシック" panose="020B0600070205080204" pitchFamily="34" charset="-128"/>
              </a:rPr>
              <a:t> attributes.</a:t>
            </a:r>
          </a:p>
          <a:p>
            <a:pPr lvl="1"/>
            <a:r>
              <a:rPr 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Single-valued</a:t>
            </a:r>
            <a:r>
              <a:rPr lang="en-US" dirty="0" smtClean="0">
                <a:ea typeface="ＭＳ Ｐゴシック" panose="020B0600070205080204" pitchFamily="34" charset="-128"/>
              </a:rPr>
              <a:t> and </a:t>
            </a:r>
            <a:r>
              <a:rPr 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multivalued</a:t>
            </a:r>
            <a:r>
              <a:rPr lang="en-US" dirty="0" smtClean="0">
                <a:ea typeface="ＭＳ Ｐゴシック" panose="020B0600070205080204" pitchFamily="34" charset="-128"/>
              </a:rPr>
              <a:t> attributes</a:t>
            </a:r>
          </a:p>
          <a:p>
            <a:pPr lvl="2"/>
            <a:r>
              <a:rPr lang="en-US" dirty="0" smtClean="0">
                <a:ea typeface="ＭＳ Ｐゴシック" panose="020B0600070205080204" pitchFamily="34" charset="-128"/>
              </a:rPr>
              <a:t>Example: multivalued attribute: </a:t>
            </a:r>
            <a:r>
              <a:rPr lang="en-US" i="1" dirty="0" err="1" smtClean="0">
                <a:ea typeface="ＭＳ Ｐゴシック" panose="020B0600070205080204" pitchFamily="34" charset="-128"/>
              </a:rPr>
              <a:t>phone_numbers</a:t>
            </a:r>
            <a:endParaRPr lang="en-US" i="1" dirty="0" smtClean="0">
              <a:ea typeface="ＭＳ Ｐゴシック" panose="020B0600070205080204" pitchFamily="34" charset="-128"/>
            </a:endParaRPr>
          </a:p>
          <a:p>
            <a:pPr lvl="1"/>
            <a:r>
              <a:rPr 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Derived</a:t>
            </a:r>
            <a:r>
              <a:rPr lang="en-US" dirty="0" smtClean="0">
                <a:ea typeface="ＭＳ Ｐゴシック" panose="020B0600070205080204" pitchFamily="34" charset="-128"/>
              </a:rPr>
              <a:t> attributes</a:t>
            </a:r>
          </a:p>
          <a:p>
            <a:pPr lvl="2"/>
            <a:r>
              <a:rPr lang="en-US" dirty="0" smtClean="0">
                <a:ea typeface="ＭＳ Ｐゴシック" panose="020B0600070205080204" pitchFamily="34" charset="-128"/>
              </a:rPr>
              <a:t>Can be computed from other attributes</a:t>
            </a:r>
          </a:p>
          <a:p>
            <a:pPr lvl="2"/>
            <a:r>
              <a:rPr lang="en-US" dirty="0" smtClean="0">
                <a:ea typeface="ＭＳ Ｐゴシック" panose="020B0600070205080204" pitchFamily="34" charset="-128"/>
              </a:rPr>
              <a:t>Example:  age, given </a:t>
            </a:r>
            <a:r>
              <a:rPr lang="en-US" dirty="0" err="1" smtClean="0">
                <a:ea typeface="ＭＳ Ｐゴシック" panose="020B0600070205080204" pitchFamily="34" charset="-128"/>
              </a:rPr>
              <a:t>date_of_birth</a:t>
            </a:r>
            <a:endParaRPr lang="en-US" dirty="0" smtClean="0">
              <a:ea typeface="ＭＳ Ｐゴシック" panose="020B0600070205080204" pitchFamily="34" charset="-128"/>
            </a:endParaRPr>
          </a:p>
          <a:p>
            <a:r>
              <a:rPr 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Domain</a:t>
            </a:r>
            <a:r>
              <a:rPr lang="en-US" dirty="0" smtClean="0">
                <a:ea typeface="ＭＳ Ｐゴシック" panose="020B0600070205080204" pitchFamily="34" charset="-128"/>
              </a:rPr>
              <a:t> – the set of permitted values for each attribute </a:t>
            </a:r>
          </a:p>
          <a:p>
            <a:endParaRPr lang="en-US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65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730217" y="158591"/>
            <a:ext cx="6293644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Composite Attributes</a:t>
            </a:r>
          </a:p>
        </p:txBody>
      </p:sp>
      <p:pic>
        <p:nvPicPr>
          <p:cNvPr id="2150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71" y="1097281"/>
            <a:ext cx="8420369" cy="265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507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31520" y="2463405"/>
            <a:ext cx="7635240" cy="1088231"/>
          </a:xfrm>
        </p:spPr>
        <p:txBody>
          <a:bodyPr/>
          <a:lstStyle/>
          <a:p>
            <a:pPr>
              <a:defRPr/>
            </a:pPr>
            <a:r>
              <a:rPr lang="en-US" sz="3200" dirty="0" smtClean="0">
                <a:ea typeface="+mj-ea"/>
              </a:rPr>
              <a:t>Chapter 7 </a:t>
            </a:r>
            <a:br>
              <a:rPr lang="en-US" sz="3200" dirty="0" smtClean="0">
                <a:ea typeface="+mj-ea"/>
              </a:rPr>
            </a:br>
            <a:r>
              <a:rPr lang="en-US" sz="3200" dirty="0" smtClean="0"/>
              <a:t>Entity-Relationship Model</a:t>
            </a:r>
            <a:endParaRPr lang="en-US" sz="3200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48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Redundant Attributes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3060" y="960120"/>
            <a:ext cx="8492490" cy="438912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Suppose we have entity sets:</a:t>
            </a:r>
          </a:p>
          <a:p>
            <a:pPr lvl="1"/>
            <a:r>
              <a:rPr lang="en-US" altLang="en-US" i="1" dirty="0" smtClean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, with attributes: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ID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,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name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,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dept_name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, salary</a:t>
            </a:r>
          </a:p>
          <a:p>
            <a:pPr lvl="1"/>
            <a:r>
              <a:rPr lang="en-US" altLang="en-US" i="1" dirty="0" smtClean="0">
                <a:ea typeface="ＭＳ Ｐゴシック" panose="020B0600070205080204" pitchFamily="34" charset="-128"/>
              </a:rPr>
              <a:t>department,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with attributes: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dept_name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, building, budget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We model the fact that each instructor has an associated department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using a relationship set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inst_dept</a:t>
            </a:r>
            <a:endParaRPr lang="en-US" altLang="en-US" i="1" dirty="0" smtClean="0">
              <a:ea typeface="ＭＳ Ｐゴシック" panose="020B0600070205080204" pitchFamily="34" charset="-128"/>
            </a:endParaRP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The attribute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dept_name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appears in both entity sets.  Since it is the  primary key for the entity set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department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, it replicates information present in the relationship and is therefore  redundant in the entity set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and needs to be removed.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BUT: when converting back to tables, in some cases the attribute gets reintroduced, as we will see later.</a:t>
            </a:r>
          </a:p>
        </p:txBody>
      </p:sp>
    </p:spTree>
    <p:extLst>
      <p:ext uri="{BB962C8B-B14F-4D97-AF65-F5344CB8AC3E}">
        <p14:creationId xmlns:p14="http://schemas.microsoft.com/office/powerpoint/2010/main" val="114589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Weak Entity Sets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760" y="982981"/>
            <a:ext cx="8479789" cy="426339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Consider a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section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entity, which is uniquely identified by a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course_id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,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semester, year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, and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sec_id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Clearly, section entities are related to course entities. Suppose we create a relationship set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sec_course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between entity sets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section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and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course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Note that the information in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sec_course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is redundant, since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section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already has an attribute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course_id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, which identifies the course with which the section is related. 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One option to deal with this redundancy is to get rid of the relationship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s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ec_course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;  however, by doing so the relationship between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section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and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course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becomes implicit in an attribute, which is not desirable.</a:t>
            </a:r>
          </a:p>
        </p:txBody>
      </p:sp>
    </p:spTree>
    <p:extLst>
      <p:ext uri="{BB962C8B-B14F-4D97-AF65-F5344CB8AC3E}">
        <p14:creationId xmlns:p14="http://schemas.microsoft.com/office/powerpoint/2010/main" val="267528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Weak Entity </a:t>
            </a:r>
            <a:r>
              <a:rPr lang="en-US" dirty="0" smtClean="0">
                <a:ea typeface="+mj-ea"/>
              </a:rPr>
              <a:t>Sets (Cont.)</a:t>
            </a:r>
            <a:endParaRPr lang="en-US" dirty="0">
              <a:ea typeface="+mj-ea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197167" y="960120"/>
            <a:ext cx="8648383" cy="554355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An alternative way to deal with this redundancy is to not store the attribute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course_id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in the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section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entity and to only store the remaining attributes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section_id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, 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year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, and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semester.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However, the entity set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section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then does not have enough attributes to identify a particular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section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entity uniquely; although each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section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entity is distinct, sections for different courses may share the same 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s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ection_id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, 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year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, and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semester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To deal with this problem, we treat the relationship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sec_course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as a special relationship that provides extra information, in this case, the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course_id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, required to identify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section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 entities uniquely.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The notion of </a:t>
            </a:r>
            <a:r>
              <a:rPr lang="en-US" alt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weak entity set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formalizes the above intuition. A weak entity set is one whose existence is dependent on another entity, called its </a:t>
            </a:r>
            <a:r>
              <a:rPr lang="en-US" alt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identifying entity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; instead of associating a primary key with a weak entity, we use the identifying entity, along with extra attributes called </a:t>
            </a:r>
            <a:r>
              <a:rPr lang="en-US" alt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discriminator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to uniquely identify a weak entity. An entity set that is not a weak entity set is termed a </a:t>
            </a:r>
            <a:r>
              <a:rPr lang="en-US" alt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strong entity set.</a:t>
            </a:r>
          </a:p>
          <a:p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821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Weak Entity </a:t>
            </a:r>
            <a:r>
              <a:rPr lang="en-US" dirty="0" smtClean="0">
                <a:ea typeface="+mj-ea"/>
              </a:rPr>
              <a:t>Sets (Cont.)</a:t>
            </a:r>
            <a:endParaRPr lang="en-US" dirty="0">
              <a:ea typeface="+mj-ea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4320" y="891540"/>
            <a:ext cx="8571230" cy="558927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Every weak entity must be associated with an identifying entity; that is, the weak entity set is said to be </a:t>
            </a:r>
            <a:r>
              <a:rPr lang="en-US" alt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existence dependent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on the identifying entity set. The identifying entity set is said to </a:t>
            </a:r>
            <a:r>
              <a:rPr lang="en-US" alt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own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the weak entity set that it identifies. The relationship associating the weak entity set with the identifying entity set is called the </a:t>
            </a:r>
            <a:r>
              <a:rPr lang="en-US" alt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identifying relationship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Note that the relational schema we eventually create from the entity set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section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does have the attribute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course_id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, for reasons that will become clear later, even though we have dropped the attribute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course_id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 from the entity set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section.</a:t>
            </a:r>
          </a:p>
        </p:txBody>
      </p:sp>
    </p:spTree>
    <p:extLst>
      <p:ext uri="{BB962C8B-B14F-4D97-AF65-F5344CB8AC3E}">
        <p14:creationId xmlns:p14="http://schemas.microsoft.com/office/powerpoint/2010/main" val="59883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2909888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ea typeface="+mj-ea"/>
              </a:rPr>
              <a:t>E-R Diagrams</a:t>
            </a:r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2209800" y="2995614"/>
            <a:ext cx="5133975" cy="211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</a:pPr>
            <a:endParaRPr kumimoji="1" lang="en-US" altLang="en-US" sz="1350"/>
          </a:p>
        </p:txBody>
      </p:sp>
    </p:spTree>
    <p:extLst>
      <p:ext uri="{BB962C8B-B14F-4D97-AF65-F5344CB8AC3E}">
        <p14:creationId xmlns:p14="http://schemas.microsoft.com/office/powerpoint/2010/main" val="73604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393626" y="17859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Entity Sets</a:t>
            </a:r>
            <a:endParaRPr lang="en-US" dirty="0">
              <a:ea typeface="+mj-ea"/>
            </a:endParaRPr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331470" y="960120"/>
            <a:ext cx="8469630" cy="1992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2000" dirty="0"/>
              <a:t>Entities can be represented graphically as follows:</a:t>
            </a:r>
          </a:p>
          <a:p>
            <a:pPr lvl="1">
              <a:spcBef>
                <a:spcPct val="350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kumimoji="1" lang="en-US" altLang="en-US" sz="2000" dirty="0"/>
              <a:t>Rectangles represent entity sets.</a:t>
            </a:r>
          </a:p>
          <a:p>
            <a:pPr lvl="1">
              <a:spcBef>
                <a:spcPct val="350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kumimoji="1" lang="en-US" altLang="en-US" sz="2000" dirty="0"/>
              <a:t>Attributes listed inside entity rectangle</a:t>
            </a:r>
          </a:p>
          <a:p>
            <a:pPr lvl="1">
              <a:spcBef>
                <a:spcPct val="350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kumimoji="1" lang="en-US" altLang="en-US" sz="2000" dirty="0"/>
              <a:t>Underline indicates primary key attributes</a:t>
            </a:r>
          </a:p>
        </p:txBody>
      </p:sp>
      <p:pic>
        <p:nvPicPr>
          <p:cNvPr id="2765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62" y="2952751"/>
            <a:ext cx="7044132" cy="2541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095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17438" y="235744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Relationship  Sets</a:t>
            </a:r>
            <a:endParaRPr lang="en-US" dirty="0">
              <a:ea typeface="+mj-ea"/>
            </a:endParaRPr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436721" y="984052"/>
            <a:ext cx="8101489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2000" dirty="0"/>
              <a:t>Diamonds represent relationship sets.</a:t>
            </a:r>
          </a:p>
        </p:txBody>
      </p:sp>
      <p:pic>
        <p:nvPicPr>
          <p:cNvPr id="2867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09" y="1879998"/>
            <a:ext cx="6419623" cy="164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841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Relationship Sets with Attributes</a:t>
            </a:r>
          </a:p>
        </p:txBody>
      </p:sp>
      <p:pic>
        <p:nvPicPr>
          <p:cNvPr id="2969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58" y="1177291"/>
            <a:ext cx="6697166" cy="195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981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Roles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2910" y="948690"/>
            <a:ext cx="8275320" cy="1771649"/>
          </a:xfrm>
        </p:spPr>
        <p:txBody>
          <a:bodyPr/>
          <a:lstStyle/>
          <a:p>
            <a:r>
              <a:rPr kumimoji="0" lang="en-US" altLang="en-US" dirty="0" smtClean="0">
                <a:ea typeface="ＭＳ Ｐゴシック" panose="020B0600070205080204" pitchFamily="34" charset="-128"/>
              </a:rPr>
              <a:t>Entity sets of a relationship need not be distinct</a:t>
            </a:r>
          </a:p>
          <a:p>
            <a:pPr lvl="1"/>
            <a:r>
              <a:rPr kumimoji="0" lang="en-US" altLang="en-US" dirty="0" smtClean="0">
                <a:ea typeface="ＭＳ Ｐゴシック" panose="020B0600070205080204" pitchFamily="34" charset="-128"/>
              </a:rPr>
              <a:t>Each occurrence of an entity set plays a “role” in the relationship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The labels “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course_id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” and “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prereq_id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” are called </a:t>
            </a:r>
            <a:r>
              <a:rPr lang="en-US" alt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roles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.</a:t>
            </a:r>
          </a:p>
        </p:txBody>
      </p:sp>
      <p:pic>
        <p:nvPicPr>
          <p:cNvPr id="30724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006" y="2941954"/>
            <a:ext cx="45529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552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Cardinality Constraints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" y="994411"/>
            <a:ext cx="8639809" cy="280034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We express cardinality constraints by drawing either a directed line (</a:t>
            </a:r>
            <a:r>
              <a:rPr lang="en-US" altLang="en-US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), signifying “one,” or an undirected line (—), signifying “many,” between the relationship set and the entity set.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One-to-one relationship between an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and a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student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A student is associated with at most one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via the relationship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advisor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A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student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is associated with at most one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department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via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stud_dept</a:t>
            </a: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3174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18"/>
          <a:stretch>
            <a:fillRect/>
          </a:stretch>
        </p:blipFill>
        <p:spPr bwMode="auto">
          <a:xfrm>
            <a:off x="2188132" y="3707843"/>
            <a:ext cx="4818458" cy="2419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80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041797" y="228600"/>
            <a:ext cx="7372350" cy="742950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ea typeface="+mj-ea"/>
              </a:rPr>
              <a:t>Chapter </a:t>
            </a:r>
            <a:r>
              <a:rPr lang="en-US" sz="2800" dirty="0" smtClean="0">
                <a:ea typeface="+mj-ea"/>
              </a:rPr>
              <a:t>7</a:t>
            </a:r>
            <a:br>
              <a:rPr lang="en-US" sz="2800" dirty="0" smtClean="0">
                <a:ea typeface="+mj-ea"/>
              </a:rPr>
            </a:br>
            <a:r>
              <a:rPr lang="en-US" sz="2800" dirty="0" smtClean="0">
                <a:ea typeface="+mj-ea"/>
              </a:rPr>
              <a:t> </a:t>
            </a:r>
            <a:r>
              <a:rPr lang="en-US" sz="2800" dirty="0">
                <a:ea typeface="+mj-ea"/>
              </a:rPr>
              <a:t>Entity-Relationship Model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8620" y="1097280"/>
            <a:ext cx="8389620" cy="5406390"/>
          </a:xfrm>
        </p:spPr>
        <p:txBody>
          <a:bodyPr/>
          <a:lstStyle/>
          <a:p>
            <a:r>
              <a:rPr lang="en-US" sz="2000" dirty="0" smtClean="0">
                <a:ea typeface="ＭＳ Ｐゴシック" panose="020B0600070205080204" pitchFamily="34" charset="-128"/>
              </a:rPr>
              <a:t>Design Process</a:t>
            </a:r>
          </a:p>
          <a:p>
            <a:r>
              <a:rPr lang="en-US" sz="2000" dirty="0" smtClean="0">
                <a:ea typeface="ＭＳ Ｐゴシック" panose="020B0600070205080204" pitchFamily="34" charset="-128"/>
              </a:rPr>
              <a:t>Modeling</a:t>
            </a:r>
          </a:p>
          <a:p>
            <a:r>
              <a:rPr lang="en-US" sz="2000" dirty="0" smtClean="0">
                <a:ea typeface="ＭＳ Ｐゴシック" panose="020B0600070205080204" pitchFamily="34" charset="-128"/>
              </a:rPr>
              <a:t>Constraints</a:t>
            </a:r>
          </a:p>
          <a:p>
            <a:r>
              <a:rPr lang="en-US" sz="2000" dirty="0" smtClean="0">
                <a:ea typeface="ＭＳ Ｐゴシック" panose="020B0600070205080204" pitchFamily="34" charset="-128"/>
              </a:rPr>
              <a:t>E-R Diagram </a:t>
            </a:r>
          </a:p>
          <a:p>
            <a:r>
              <a:rPr lang="en-US" sz="2000" dirty="0" smtClean="0">
                <a:ea typeface="ＭＳ Ｐゴシック" panose="020B0600070205080204" pitchFamily="34" charset="-128"/>
              </a:rPr>
              <a:t>Design Issues </a:t>
            </a:r>
          </a:p>
          <a:p>
            <a:r>
              <a:rPr lang="en-US" sz="2000" dirty="0" smtClean="0">
                <a:ea typeface="ＭＳ Ｐゴシック" panose="020B0600070205080204" pitchFamily="34" charset="-128"/>
              </a:rPr>
              <a:t>Weak Entity Sets </a:t>
            </a:r>
          </a:p>
          <a:p>
            <a:r>
              <a:rPr lang="en-US" sz="2000" dirty="0" smtClean="0">
                <a:ea typeface="ＭＳ Ｐゴシック" panose="020B0600070205080204" pitchFamily="34" charset="-128"/>
              </a:rPr>
              <a:t>Extended E-R Features</a:t>
            </a:r>
          </a:p>
          <a:p>
            <a:r>
              <a:rPr lang="en-US" sz="2000" dirty="0" smtClean="0">
                <a:ea typeface="ＭＳ Ｐゴシック" panose="020B0600070205080204" pitchFamily="34" charset="-128"/>
              </a:rPr>
              <a:t>Design of the Bank Database</a:t>
            </a:r>
          </a:p>
          <a:p>
            <a:r>
              <a:rPr lang="en-US" sz="2000" dirty="0" smtClean="0">
                <a:ea typeface="ＭＳ Ｐゴシック" panose="020B0600070205080204" pitchFamily="34" charset="-128"/>
              </a:rPr>
              <a:t>Reduction to Relation Schemas</a:t>
            </a:r>
          </a:p>
          <a:p>
            <a:r>
              <a:rPr lang="en-US" sz="2000" dirty="0" smtClean="0">
                <a:ea typeface="ＭＳ Ｐゴシック" panose="020B0600070205080204" pitchFamily="34" charset="-128"/>
              </a:rPr>
              <a:t>Database Design</a:t>
            </a:r>
          </a:p>
          <a:p>
            <a:r>
              <a:rPr lang="en-US" sz="2000" dirty="0" smtClean="0">
                <a:ea typeface="ＭＳ Ｐゴシック" panose="020B0600070205080204" pitchFamily="34" charset="-128"/>
              </a:rPr>
              <a:t>UML</a:t>
            </a:r>
          </a:p>
        </p:txBody>
      </p:sp>
    </p:spTree>
    <p:extLst>
      <p:ext uri="{BB962C8B-B14F-4D97-AF65-F5344CB8AC3E}">
        <p14:creationId xmlns:p14="http://schemas.microsoft.com/office/powerpoint/2010/main" val="88123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1589484" y="171449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One-to-Many Relationship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630" y="857251"/>
            <a:ext cx="8355330" cy="192024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one-to-many relationship between an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and a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student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 an instructor is associated with several (including 0) students    via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advisor 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a student is associated with at most one instructor via advisor, </a:t>
            </a:r>
          </a:p>
        </p:txBody>
      </p:sp>
      <p:pic>
        <p:nvPicPr>
          <p:cNvPr id="3277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59" b="44698"/>
          <a:stretch>
            <a:fillRect/>
          </a:stretch>
        </p:blipFill>
        <p:spPr bwMode="auto">
          <a:xfrm>
            <a:off x="925830" y="3006093"/>
            <a:ext cx="7047609" cy="204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31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676162" y="235744"/>
            <a:ext cx="6085284" cy="564356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Many-to-One Relationships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0040" y="902970"/>
            <a:ext cx="8538210" cy="2173605"/>
          </a:xfrm>
          <a:noFill/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In a many-to-one relationship between an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and a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student, 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an instructor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is associated with at most one student via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advisor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, 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and a student is associated with several (including 0) instructors via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advisor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42967" y="2768265"/>
            <a:ext cx="6718479" cy="2081091"/>
            <a:chOff x="1042967" y="2768265"/>
            <a:chExt cx="6718479" cy="2081091"/>
          </a:xfrm>
        </p:grpSpPr>
        <p:pic>
          <p:nvPicPr>
            <p:cNvPr id="33796" name="Picture 5"/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164" b="6378"/>
            <a:stretch>
              <a:fillRect/>
            </a:stretch>
          </p:blipFill>
          <p:spPr bwMode="auto">
            <a:xfrm>
              <a:off x="1042967" y="2768265"/>
              <a:ext cx="6718479" cy="2081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797" name="Line 6"/>
            <p:cNvSpPr>
              <a:spLocks noChangeShapeType="1"/>
            </p:cNvSpPr>
            <p:nvPr/>
          </p:nvSpPr>
          <p:spPr bwMode="auto">
            <a:xfrm>
              <a:off x="6064330" y="3812860"/>
              <a:ext cx="171450" cy="11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lg"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83113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Many-to-Many Relationship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2910" y="914401"/>
            <a:ext cx="8422640" cy="180594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An instructor is associated with several (possibly 0) students via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advisor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A student is associated with several (possibly 0) instructors via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advisor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</a:t>
            </a:r>
          </a:p>
        </p:txBody>
      </p:sp>
      <p:pic>
        <p:nvPicPr>
          <p:cNvPr id="3482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0" y="2907667"/>
            <a:ext cx="8316550" cy="2041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78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91916" y="197882"/>
            <a:ext cx="5570934" cy="341709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Total  and Partial Participation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285750" y="857250"/>
            <a:ext cx="8286750" cy="460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08585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2000" dirty="0"/>
              <a:t>Total participation (indicated by double line):  every entity in the entity set participates in at least one relationship in the relationship set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2000" dirty="0"/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2000" dirty="0"/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2000" dirty="0"/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2000" dirty="0"/>
          </a:p>
          <a:p>
            <a:pPr lvl="1">
              <a:spcBef>
                <a:spcPct val="35000"/>
              </a:spcBef>
              <a:buClr>
                <a:schemeClr val="hlink"/>
              </a:buClr>
              <a:buSzPct val="80000"/>
            </a:pPr>
            <a:endParaRPr kumimoji="1" lang="en-US" altLang="en-US" sz="2000" dirty="0"/>
          </a:p>
          <a:p>
            <a:pPr lvl="1">
              <a:spcBef>
                <a:spcPct val="35000"/>
              </a:spcBef>
              <a:buClr>
                <a:schemeClr val="hlink"/>
              </a:buClr>
              <a:buSzPct val="80000"/>
            </a:pPr>
            <a:r>
              <a:rPr kumimoji="1" lang="en-US" altLang="en-US" sz="2000" dirty="0"/>
              <a:t>participation of </a:t>
            </a:r>
            <a:r>
              <a:rPr kumimoji="1" lang="en-US" altLang="en-US" sz="2000" i="1" dirty="0"/>
              <a:t>student  </a:t>
            </a:r>
            <a:r>
              <a:rPr kumimoji="1" lang="en-US" altLang="en-US" sz="2000" dirty="0"/>
              <a:t>in </a:t>
            </a:r>
            <a:r>
              <a:rPr kumimoji="1" lang="en-US" altLang="en-US" sz="2000" i="1" dirty="0"/>
              <a:t>advisor r</a:t>
            </a:r>
            <a:r>
              <a:rPr kumimoji="1" lang="en-US" altLang="en-US" sz="2000" dirty="0"/>
              <a:t>elation is total</a:t>
            </a:r>
          </a:p>
          <a:p>
            <a:pPr lvl="2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</a:pPr>
            <a:r>
              <a:rPr kumimoji="1" lang="en-US" altLang="en-US" sz="2000" dirty="0"/>
              <a:t> every </a:t>
            </a:r>
            <a:r>
              <a:rPr kumimoji="1" lang="en-US" altLang="en-US" sz="2000" i="1" dirty="0"/>
              <a:t>student </a:t>
            </a:r>
            <a:r>
              <a:rPr kumimoji="1" lang="en-US" altLang="en-US" sz="2000" dirty="0"/>
              <a:t>must have an associated instructor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2000" dirty="0"/>
              <a:t>Partial participation:  some entities may not participate in any relationship in the relationship set</a:t>
            </a:r>
          </a:p>
          <a:p>
            <a:pPr lvl="1">
              <a:spcBef>
                <a:spcPct val="35000"/>
              </a:spcBef>
              <a:buClr>
                <a:schemeClr val="hlink"/>
              </a:buClr>
              <a:buSzPct val="80000"/>
              <a:buFont typeface="Monotype Sorts" charset="2"/>
              <a:buChar char="l"/>
            </a:pPr>
            <a:r>
              <a:rPr kumimoji="1" lang="en-US" altLang="en-US" sz="2000" dirty="0"/>
              <a:t>Example: participation of </a:t>
            </a:r>
            <a:r>
              <a:rPr kumimoji="1" lang="en-US" altLang="en-US" sz="2000" i="1" dirty="0"/>
              <a:t>instructor</a:t>
            </a:r>
            <a:r>
              <a:rPr kumimoji="1" lang="en-US" altLang="en-US" sz="2000" dirty="0"/>
              <a:t> in </a:t>
            </a:r>
            <a:r>
              <a:rPr kumimoji="1" lang="en-US" altLang="en-US" sz="2000" i="1" dirty="0"/>
              <a:t>advisor</a:t>
            </a:r>
            <a:r>
              <a:rPr kumimoji="1" lang="en-US" altLang="en-US" sz="2000" dirty="0"/>
              <a:t> is partial</a:t>
            </a:r>
          </a:p>
        </p:txBody>
      </p:sp>
      <p:pic>
        <p:nvPicPr>
          <p:cNvPr id="35844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49" y="1783080"/>
            <a:ext cx="7479582" cy="147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70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148590"/>
            <a:ext cx="8343899" cy="94869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Notation for Expressing More Complex </a:t>
            </a:r>
            <a:r>
              <a:rPr lang="en-US" dirty="0" smtClean="0">
                <a:ea typeface="+mj-ea"/>
              </a:rPr>
              <a:t>Constraints</a:t>
            </a:r>
            <a:endParaRPr lang="en-US" dirty="0">
              <a:ea typeface="+mj-ea"/>
            </a:endParaRP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114300" y="948690"/>
            <a:ext cx="8081010" cy="3395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2000" dirty="0"/>
              <a:t>A line may have an associated minimum and maximum cardinality, shown in the form </a:t>
            </a:r>
            <a:r>
              <a:rPr kumimoji="1" lang="en-US" altLang="en-US" sz="2000" i="1" dirty="0" err="1"/>
              <a:t>l..h</a:t>
            </a:r>
            <a:r>
              <a:rPr kumimoji="1" lang="en-US" altLang="en-US" sz="2000" dirty="0"/>
              <a:t>, where </a:t>
            </a:r>
            <a:r>
              <a:rPr kumimoji="1" lang="en-US" altLang="en-US" sz="2000" i="1" dirty="0"/>
              <a:t>l</a:t>
            </a:r>
            <a:r>
              <a:rPr kumimoji="1" lang="en-US" altLang="en-US" sz="2000" dirty="0"/>
              <a:t> is the minimum and </a:t>
            </a:r>
            <a:r>
              <a:rPr kumimoji="1" lang="en-US" altLang="en-US" sz="2000" i="1" dirty="0"/>
              <a:t>h</a:t>
            </a:r>
            <a:r>
              <a:rPr kumimoji="1" lang="en-US" altLang="en-US" sz="2000" dirty="0"/>
              <a:t> the maximum cardinality</a:t>
            </a:r>
          </a:p>
          <a:p>
            <a:pPr lvl="1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2000" dirty="0"/>
              <a:t>A minimum value of 1 indicates total participation.</a:t>
            </a:r>
          </a:p>
          <a:p>
            <a:pPr lvl="1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2000" dirty="0"/>
              <a:t>A maximum value of 1 indicates that the entity participates  in at most one relationship</a:t>
            </a:r>
          </a:p>
          <a:p>
            <a:pPr lvl="1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2000" dirty="0"/>
              <a:t>A maximum value of * indicates no limit.</a:t>
            </a:r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</a:pPr>
            <a:endParaRPr kumimoji="1" lang="en-US" altLang="en-US" sz="2000" dirty="0"/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2000" dirty="0"/>
          </a:p>
        </p:txBody>
      </p:sp>
      <p:pic>
        <p:nvPicPr>
          <p:cNvPr id="36868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08" y="3608786"/>
            <a:ext cx="7444664" cy="1454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Rectangle 4"/>
          <p:cNvSpPr>
            <a:spLocks noChangeArrowheads="1"/>
          </p:cNvSpPr>
          <p:nvPr/>
        </p:nvSpPr>
        <p:spPr bwMode="auto">
          <a:xfrm>
            <a:off x="537210" y="5396152"/>
            <a:ext cx="806958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None/>
            </a:pPr>
            <a:r>
              <a:rPr kumimoji="1" lang="en-US" altLang="en-US" sz="2000" dirty="0" smtClean="0"/>
              <a:t> </a:t>
            </a:r>
            <a:r>
              <a:rPr kumimoji="1" lang="en-US" altLang="en-US" sz="2000" b="1" dirty="0" smtClean="0"/>
              <a:t>Note: </a:t>
            </a:r>
            <a:r>
              <a:rPr kumimoji="1" lang="en-US" altLang="en-US" sz="2000" dirty="0" smtClean="0"/>
              <a:t>Instructor </a:t>
            </a:r>
            <a:r>
              <a:rPr kumimoji="1" lang="en-US" altLang="en-US" sz="2000" dirty="0"/>
              <a:t>can advise 0 or more students.  A student must have </a:t>
            </a:r>
            <a:r>
              <a:rPr kumimoji="1" lang="en-US" altLang="en-US" sz="2000" dirty="0" smtClean="0"/>
              <a:t>advisor</a:t>
            </a:r>
            <a:r>
              <a:rPr kumimoji="1" lang="en-US" altLang="en-US" sz="2000" dirty="0"/>
              <a:t>; cannot have multiple advisors</a:t>
            </a:r>
          </a:p>
        </p:txBody>
      </p:sp>
    </p:spTree>
    <p:extLst>
      <p:ext uri="{BB962C8B-B14F-4D97-AF65-F5344CB8AC3E}">
        <p14:creationId xmlns:p14="http://schemas.microsoft.com/office/powerpoint/2010/main" val="54353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75262" y="0"/>
            <a:ext cx="8536316" cy="509091"/>
          </a:xfrm>
        </p:spPr>
        <p:txBody>
          <a:bodyPr/>
          <a:lstStyle/>
          <a:p>
            <a:pPr>
              <a:defRPr/>
            </a:pPr>
            <a:r>
              <a:rPr lang="en-US" sz="1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Notation to Express Entity with Complex Attributes</a:t>
            </a:r>
          </a:p>
        </p:txBody>
      </p:sp>
      <p:pic>
        <p:nvPicPr>
          <p:cNvPr id="3789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830" y="797495"/>
            <a:ext cx="2695337" cy="5711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05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44837" y="155734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Expressing Weak Entity Sets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857251"/>
            <a:ext cx="8595360" cy="241173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In E-R diagrams, a weak entity set is depicted via a double rectangle.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We underline the discriminator of a weak entity set  with a dashed line.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The relationship set connecting the  weak entity set to the identifying strong entity set is depicted by a double diamond. 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Primary key for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section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– (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course_id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,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sec_id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, semester, year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)</a:t>
            </a:r>
          </a:p>
        </p:txBody>
      </p:sp>
      <p:pic>
        <p:nvPicPr>
          <p:cNvPr id="3891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87" y="3268981"/>
            <a:ext cx="7786395" cy="1653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811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05903" y="177166"/>
            <a:ext cx="7009447" cy="51196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E-R Diagram for a University Enterprise</a:t>
            </a:r>
            <a:endParaRPr lang="en-US" dirty="0">
              <a:ea typeface="+mj-ea"/>
            </a:endParaRPr>
          </a:p>
        </p:txBody>
      </p:sp>
      <p:pic>
        <p:nvPicPr>
          <p:cNvPr id="39939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58" y="834390"/>
            <a:ext cx="8296872" cy="559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466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28700" y="2537460"/>
            <a:ext cx="7280910" cy="708660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ea typeface="+mj-ea"/>
              </a:rPr>
              <a:t>Reduction to Relation Schemas</a:t>
            </a:r>
          </a:p>
        </p:txBody>
      </p:sp>
    </p:spTree>
    <p:extLst>
      <p:ext uri="{BB962C8B-B14F-4D97-AF65-F5344CB8AC3E}">
        <p14:creationId xmlns:p14="http://schemas.microsoft.com/office/powerpoint/2010/main" val="240231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34314"/>
            <a:ext cx="7806689" cy="47434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Reduction to Relation Schemas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330" y="982980"/>
            <a:ext cx="8652510" cy="4926330"/>
          </a:xfrm>
        </p:spPr>
        <p:txBody>
          <a:bodyPr/>
          <a:lstStyle/>
          <a:p>
            <a:pPr algn="just"/>
            <a:r>
              <a:rPr lang="en-US" altLang="en-US" dirty="0" smtClean="0">
                <a:ea typeface="ＭＳ Ｐゴシック" panose="020B0600070205080204" pitchFamily="34" charset="-128"/>
              </a:rPr>
              <a:t>Entity sets and relationship sets can be expressed uniformly as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relation schemas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that represent the contents of the database.</a:t>
            </a:r>
          </a:p>
          <a:p>
            <a:pPr algn="just"/>
            <a:r>
              <a:rPr lang="en-US" altLang="en-US" dirty="0" smtClean="0">
                <a:ea typeface="ＭＳ Ｐゴシック" panose="020B0600070205080204" pitchFamily="34" charset="-128"/>
              </a:rPr>
              <a:t>A database which conforms to an E-R diagram can be represented by a collection of schemas.</a:t>
            </a:r>
          </a:p>
          <a:p>
            <a:pPr algn="just"/>
            <a:r>
              <a:rPr lang="en-US" altLang="en-US" dirty="0" smtClean="0">
                <a:ea typeface="ＭＳ Ｐゴシック" panose="020B0600070205080204" pitchFamily="34" charset="-128"/>
              </a:rPr>
              <a:t>For each entity set and relationship set there is a unique schema that is assigned the name of the corresponding entity set or relationship set.</a:t>
            </a:r>
          </a:p>
          <a:p>
            <a:pPr algn="just"/>
            <a:r>
              <a:rPr lang="en-US" altLang="en-US" dirty="0" smtClean="0">
                <a:ea typeface="ＭＳ Ｐゴシック" panose="020B0600070205080204" pitchFamily="34" charset="-128"/>
              </a:rPr>
              <a:t>Each schema has a number of columns (generally corresponding to attributes), which have unique names.</a:t>
            </a:r>
          </a:p>
        </p:txBody>
      </p:sp>
    </p:spTree>
    <p:extLst>
      <p:ext uri="{BB962C8B-B14F-4D97-AF65-F5344CB8AC3E}">
        <p14:creationId xmlns:p14="http://schemas.microsoft.com/office/powerpoint/2010/main" val="59533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effectLst/>
                <a:ea typeface="ＭＳ Ｐゴシック" panose="020B0600070205080204" pitchFamily="34" charset="-128"/>
              </a:rPr>
              <a:t>Design Phases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0040" y="994410"/>
            <a:ext cx="8663940" cy="538353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The initial phase of database design is to characterize fully the data needs of the prospective database users. 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Next, the designer chooses a data model and, by applying the concepts of the chosen data model, translates these requirements into a conceptual schema of the database.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A fully developed conceptual schema also indicates the functional requirements of the enterprise. In a “specification of functional requirements”, users describe the kinds of operations (or transactions) that will be performed on the data.</a:t>
            </a:r>
          </a:p>
          <a:p>
            <a:endParaRPr lang="en-US" altLang="en-US" dirty="0" smtClean="0">
              <a:ea typeface="ＭＳ Ｐゴシック" panose="020B0600070205080204" pitchFamily="34" charset="-128"/>
            </a:endParaRPr>
          </a:p>
          <a:p>
            <a:endParaRPr lang="en-US" altLang="en-US" dirty="0" smtClean="0">
              <a:ea typeface="ＭＳ Ｐゴシック" panose="020B0600070205080204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>
              <a:buFont typeface="Monotype Sorts" charset="2"/>
              <a:buNone/>
            </a:pPr>
            <a:r>
              <a:rPr lang="en-US" altLang="en-US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    </a:t>
            </a:r>
          </a:p>
        </p:txBody>
      </p:sp>
      <p:sp>
        <p:nvSpPr>
          <p:cNvPr id="6148" name="Rectangle 3"/>
          <p:cNvSpPr>
            <a:spLocks noChangeArrowheads="1"/>
          </p:cNvSpPr>
          <p:nvPr/>
        </p:nvSpPr>
        <p:spPr bwMode="auto">
          <a:xfrm>
            <a:off x="1838325" y="1663304"/>
            <a:ext cx="54959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Monotype Sorts" charset="2"/>
              <a:buNone/>
            </a:pPr>
            <a:endParaRPr lang="en-US" altLang="en-US" sz="1200"/>
          </a:p>
          <a:p>
            <a:pPr>
              <a:buFont typeface="Monotype Sorts" charset="2"/>
              <a:buNone/>
            </a:pPr>
            <a:r>
              <a:rPr lang="en-US" altLang="en-US" sz="1200">
                <a:sym typeface="Symbol" panose="05050102010706020507" pitchFamily="18" charset="2"/>
              </a:rPr>
              <a:t> </a:t>
            </a:r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52101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7180" y="845820"/>
            <a:ext cx="8548370" cy="2899887"/>
          </a:xfrm>
        </p:spPr>
        <p:txBody>
          <a:bodyPr/>
          <a:lstStyle/>
          <a:p>
            <a:r>
              <a:rPr lang="en-US" altLang="en-US" smtClean="0">
                <a:ea typeface="ＭＳ Ｐゴシック" panose="020B0600070205080204" pitchFamily="34" charset="-128"/>
              </a:rPr>
              <a:t>A strong entity set reduces to a schema with the same attributes</a:t>
            </a:r>
          </a:p>
          <a:p>
            <a:pPr>
              <a:buFont typeface="Monotype Sorts" charset="2"/>
              <a:buNone/>
            </a:pPr>
            <a:r>
              <a:rPr lang="en-US" altLang="en-US" sz="675">
                <a:ea typeface="ＭＳ Ｐゴシック" panose="020B0600070205080204" pitchFamily="34" charset="-128"/>
              </a:rPr>
              <a:t/>
            </a:r>
            <a:br>
              <a:rPr lang="en-US" altLang="en-US" sz="675">
                <a:ea typeface="ＭＳ Ｐゴシック" panose="020B0600070205080204" pitchFamily="34" charset="-128"/>
              </a:rPr>
            </a:br>
            <a:r>
              <a:rPr lang="en-US" altLang="en-US" sz="675">
                <a:ea typeface="ＭＳ Ｐゴシック" panose="020B0600070205080204" pitchFamily="34" charset="-128"/>
              </a:rPr>
              <a:t>            </a:t>
            </a:r>
            <a:r>
              <a:rPr lang="en-US" altLang="en-US" i="1" smtClean="0">
                <a:ea typeface="ＭＳ Ｐゴシック" panose="020B0600070205080204" pitchFamily="34" charset="-128"/>
              </a:rPr>
              <a:t>student(</a:t>
            </a:r>
            <a:r>
              <a:rPr lang="en-US" altLang="en-US" i="1" u="sng" smtClean="0">
                <a:ea typeface="ＭＳ Ｐゴシック" panose="020B0600070205080204" pitchFamily="34" charset="-128"/>
              </a:rPr>
              <a:t>ID</a:t>
            </a:r>
            <a:r>
              <a:rPr lang="en-US" altLang="en-US" i="1" smtClean="0">
                <a:ea typeface="ＭＳ Ｐゴシック" panose="020B0600070205080204" pitchFamily="34" charset="-128"/>
              </a:rPr>
              <a:t>, name, tot_cred)</a:t>
            </a:r>
          </a:p>
          <a:p>
            <a:pPr>
              <a:buFont typeface="Monotype Sorts" charset="2"/>
              <a:buNone/>
            </a:pPr>
            <a:endParaRPr lang="en-US" altLang="en-US" smtClean="0">
              <a:ea typeface="ＭＳ Ｐゴシック" panose="020B0600070205080204" pitchFamily="34" charset="-128"/>
            </a:endParaRPr>
          </a:p>
          <a:p>
            <a:r>
              <a:rPr lang="en-US" altLang="en-US" smtClean="0">
                <a:ea typeface="ＭＳ Ｐゴシック" panose="020B0600070205080204" pitchFamily="34" charset="-128"/>
              </a:rPr>
              <a:t>A weak entity set becomes a table that includes a column for the primary key of the identifying strong entity set </a:t>
            </a:r>
          </a:p>
          <a:p>
            <a:pPr>
              <a:buFont typeface="Monotype Sorts" charset="2"/>
              <a:buNone/>
            </a:pPr>
            <a:r>
              <a:rPr lang="en-US" altLang="en-US" sz="600">
                <a:ea typeface="ＭＳ Ｐゴシック" panose="020B0600070205080204" pitchFamily="34" charset="-128"/>
              </a:rPr>
              <a:t/>
            </a:r>
            <a:br>
              <a:rPr lang="en-US" altLang="en-US" sz="600">
                <a:ea typeface="ＭＳ Ｐゴシック" panose="020B0600070205080204" pitchFamily="34" charset="-128"/>
              </a:rPr>
            </a:br>
            <a:r>
              <a:rPr lang="en-US" altLang="en-US" sz="600">
                <a:ea typeface="ＭＳ Ｐゴシック" panose="020B0600070205080204" pitchFamily="34" charset="-128"/>
              </a:rPr>
              <a:t>           </a:t>
            </a:r>
            <a:r>
              <a:rPr lang="en-US" altLang="en-US" i="1" smtClean="0">
                <a:ea typeface="ＭＳ Ｐゴシック" panose="020B0600070205080204" pitchFamily="34" charset="-128"/>
              </a:rPr>
              <a:t>section ( </a:t>
            </a:r>
            <a:r>
              <a:rPr lang="en-US" altLang="en-US" i="1" u="sng" smtClean="0">
                <a:ea typeface="ＭＳ Ｐゴシック" panose="020B0600070205080204" pitchFamily="34" charset="-128"/>
              </a:rPr>
              <a:t>course_id, sec_id, sem, year</a:t>
            </a:r>
            <a:r>
              <a:rPr lang="en-US" altLang="en-US" i="1" smtClean="0">
                <a:ea typeface="ＭＳ Ｐゴシック" panose="020B0600070205080204" pitchFamily="34" charset="-128"/>
              </a:rPr>
              <a:t> )</a:t>
            </a:r>
          </a:p>
        </p:txBody>
      </p:sp>
      <p:pic>
        <p:nvPicPr>
          <p:cNvPr id="43012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" y="3624422"/>
            <a:ext cx="8149590" cy="172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74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677354" y="164068"/>
            <a:ext cx="6322219" cy="452438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Relationship Sets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" y="971551"/>
            <a:ext cx="8698230" cy="164592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A many-to-many relationship set is represented as a schema with attributes for the primary keys of the two participating entity sets, and any descriptive attributes of the relationship set. 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Example: schema for relationship set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advisor</a:t>
            </a:r>
          </a:p>
          <a:p>
            <a:pPr>
              <a:buFont typeface="Monotype Sorts" charset="2"/>
              <a:buNone/>
            </a:pPr>
            <a:endParaRPr lang="en-US" altLang="en-US" sz="600" i="1" dirty="0">
              <a:ea typeface="ＭＳ Ｐゴシック" panose="020B0600070205080204" pitchFamily="34" charset="-128"/>
            </a:endParaRPr>
          </a:p>
          <a:p>
            <a:pPr>
              <a:buFont typeface="Monotype Sorts" charset="2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	        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advisor =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(</a:t>
            </a:r>
            <a:r>
              <a:rPr lang="en-US" altLang="en-US" i="1" u="sng" dirty="0" err="1" smtClean="0">
                <a:ea typeface="ＭＳ Ｐゴシック" panose="020B0600070205080204" pitchFamily="34" charset="-128"/>
              </a:rPr>
              <a:t>s_id</a:t>
            </a:r>
            <a:r>
              <a:rPr lang="en-US" altLang="en-US" i="1" u="sng" dirty="0" smtClean="0">
                <a:ea typeface="ＭＳ Ｐゴシック" panose="020B0600070205080204" pitchFamily="34" charset="-128"/>
              </a:rPr>
              <a:t>, </a:t>
            </a:r>
            <a:r>
              <a:rPr lang="en-US" altLang="en-US" i="1" u="sng" dirty="0" err="1" smtClean="0">
                <a:ea typeface="ＭＳ Ｐゴシック" panose="020B0600070205080204" pitchFamily="34" charset="-128"/>
              </a:rPr>
              <a:t>i_id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44036" name="Rectangle 5"/>
          <p:cNvSpPr>
            <a:spLocks noChangeArrowheads="1"/>
          </p:cNvSpPr>
          <p:nvPr/>
        </p:nvSpPr>
        <p:spPr bwMode="auto">
          <a:xfrm rot="-372694">
            <a:off x="2805113" y="3575449"/>
            <a:ext cx="1477566" cy="21074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200"/>
          </a:p>
        </p:txBody>
      </p:sp>
      <p:pic>
        <p:nvPicPr>
          <p:cNvPr id="4403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33" y="3283268"/>
            <a:ext cx="8252398" cy="1688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01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80110" y="114301"/>
            <a:ext cx="7612380" cy="81153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Representation of Entity Sets with Composite Attributes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606040" y="925832"/>
            <a:ext cx="6263640" cy="5463538"/>
          </a:xfrm>
          <a:noFill/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Composite attributes are flattened out by creating a separate attribute for each component attribute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Example: given entity set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with composite attribute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name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with component attributes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first_name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last_name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the schema corresponding to the entity set has two attributes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name_first_name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 and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name_last_name</a:t>
            </a:r>
            <a:endParaRPr lang="en-US" altLang="en-US" i="1" dirty="0" smtClean="0">
              <a:ea typeface="ＭＳ Ｐゴシック" panose="020B0600070205080204" pitchFamily="34" charset="-128"/>
            </a:endParaRPr>
          </a:p>
          <a:p>
            <a:pPr lvl="2"/>
            <a:r>
              <a:rPr lang="en-US" altLang="en-US" dirty="0" smtClean="0">
                <a:ea typeface="ＭＳ Ｐゴシック" panose="020B0600070205080204" pitchFamily="34" charset="-128"/>
              </a:rPr>
              <a:t>Prefix omitted if there is no ambiguity (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name_first_name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could be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first_name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)</a:t>
            </a:r>
            <a:endParaRPr lang="en-US" altLang="en-US" dirty="0" smtClean="0">
              <a:ea typeface="ＭＳ Ｐゴシック" panose="020B0600070205080204" pitchFamily="34" charset="-128"/>
            </a:endParaRP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Ignoring multivalued attributes, extended instructor schema is</a:t>
            </a:r>
          </a:p>
          <a:p>
            <a:pPr lvl="1"/>
            <a:r>
              <a:rPr lang="en-US" altLang="en-US" i="1" dirty="0" smtClean="0">
                <a:ea typeface="ＭＳ Ｐゴシック" panose="020B0600070205080204" pitchFamily="34" charset="-128"/>
              </a:rPr>
              <a:t>instructor(ID, </a:t>
            </a:r>
            <a:br>
              <a:rPr lang="en-US" altLang="en-US" i="1" dirty="0" smtClean="0">
                <a:ea typeface="ＭＳ Ｐゴシック" panose="020B0600070205080204" pitchFamily="34" charset="-128"/>
              </a:rPr>
            </a:br>
            <a:r>
              <a:rPr lang="en-US" altLang="en-US" i="1" dirty="0" smtClean="0">
                <a:ea typeface="ＭＳ Ｐゴシック" panose="020B0600070205080204" pitchFamily="34" charset="-128"/>
              </a:rPr>
              <a:t>     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first_name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,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middle_initial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, 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last_name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,</a:t>
            </a:r>
            <a:br>
              <a:rPr lang="en-US" altLang="en-US" i="1" dirty="0" smtClean="0">
                <a:ea typeface="ＭＳ Ｐゴシック" panose="020B0600070205080204" pitchFamily="34" charset="-128"/>
              </a:rPr>
            </a:br>
            <a:r>
              <a:rPr lang="en-US" altLang="en-US" i="1" dirty="0" smtClean="0">
                <a:ea typeface="ＭＳ Ｐゴシック" panose="020B0600070205080204" pitchFamily="34" charset="-128"/>
              </a:rPr>
              <a:t>     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street_number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,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street_name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,  </a:t>
            </a:r>
            <a:br>
              <a:rPr lang="en-US" altLang="en-US" i="1" dirty="0" smtClean="0">
                <a:ea typeface="ＭＳ Ｐゴシック" panose="020B0600070205080204" pitchFamily="34" charset="-128"/>
              </a:rPr>
            </a:br>
            <a:r>
              <a:rPr lang="en-US" altLang="en-US" i="1" dirty="0" smtClean="0">
                <a:ea typeface="ＭＳ Ｐゴシック" panose="020B0600070205080204" pitchFamily="34" charset="-128"/>
              </a:rPr>
              <a:t>          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apt_number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, city, state,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zip_code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,  </a:t>
            </a:r>
            <a:br>
              <a:rPr lang="en-US" altLang="en-US" i="1" dirty="0" smtClean="0">
                <a:ea typeface="ＭＳ Ｐゴシック" panose="020B0600070205080204" pitchFamily="34" charset="-128"/>
              </a:rPr>
            </a:br>
            <a:r>
              <a:rPr lang="en-US" altLang="en-US" i="1" dirty="0" smtClean="0">
                <a:ea typeface="ＭＳ Ｐゴシック" panose="020B0600070205080204" pitchFamily="34" charset="-128"/>
              </a:rPr>
              <a:t>     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date_of_birth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)</a:t>
            </a:r>
          </a:p>
          <a:p>
            <a:pPr lvl="1"/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4506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1" y="1053943"/>
            <a:ext cx="1713310" cy="363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36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74370" y="150019"/>
            <a:ext cx="8206740" cy="707231"/>
          </a:xfrm>
        </p:spPr>
        <p:txBody>
          <a:bodyPr/>
          <a:lstStyle/>
          <a:p>
            <a:pPr>
              <a:defRPr/>
            </a:pPr>
            <a:r>
              <a:rPr lang="en-US" dirty="0"/>
              <a:t>Representation of Entity Sets with </a:t>
            </a:r>
            <a:r>
              <a:rPr lang="en-US" dirty="0">
                <a:ea typeface="+mj-ea"/>
              </a:rPr>
              <a:t>Multivalued Attributes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1005840"/>
            <a:ext cx="8743950" cy="5292090"/>
          </a:xfrm>
          <a:noFill/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A multivalued attribute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M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of an entity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is represented by a separate schema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EM</a:t>
            </a:r>
            <a:endParaRPr lang="en-US" altLang="en-US" dirty="0" smtClean="0">
              <a:ea typeface="ＭＳ Ｐゴシック" panose="020B0600070205080204" pitchFamily="34" charset="-128"/>
            </a:endParaRP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Schema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EM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has attributes corresponding to the primary key of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and an attribute corresponding to multivalued attribute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M</a:t>
            </a:r>
            <a:endParaRPr lang="en-US" altLang="en-US" dirty="0" smtClean="0">
              <a:ea typeface="ＭＳ Ｐゴシック" panose="020B0600070205080204" pitchFamily="34" charset="-128"/>
            </a:endParaRP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Example:  Multivalued attribute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phone_number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of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is represented by a schema:</a:t>
            </a:r>
            <a:br>
              <a:rPr lang="en-US" altLang="en-US" dirty="0" smtClean="0">
                <a:ea typeface="ＭＳ Ｐゴシック" panose="020B0600070205080204" pitchFamily="34" charset="-128"/>
              </a:rPr>
            </a:br>
            <a:r>
              <a:rPr lang="en-US" altLang="en-US" dirty="0" smtClean="0">
                <a:ea typeface="ＭＳ Ｐゴシック" panose="020B0600070205080204" pitchFamily="34" charset="-128"/>
              </a:rPr>
              <a:t>   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inst_phone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=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(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i="1" u="sng" dirty="0" smtClean="0">
                <a:ea typeface="ＭＳ Ｐゴシック" panose="020B0600070205080204" pitchFamily="34" charset="-128"/>
              </a:rPr>
              <a:t>ID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, </a:t>
            </a:r>
            <a:r>
              <a:rPr lang="en-US" altLang="en-US" i="1" u="sng" dirty="0" err="1" smtClean="0">
                <a:ea typeface="ＭＳ Ｐゴシック" panose="020B0600070205080204" pitchFamily="34" charset="-128"/>
              </a:rPr>
              <a:t>phone_number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)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 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Each value of the multivalued attribute maps to a separate tuple of the relation on schema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EM</a:t>
            </a: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For example, an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entity with primary key  22222 and phone numbers 456-7890 and 123-4567 maps to two tuples:   </a:t>
            </a:r>
            <a:br>
              <a:rPr lang="en-US" altLang="en-US" dirty="0" smtClean="0">
                <a:ea typeface="ＭＳ Ｐゴシック" panose="020B0600070205080204" pitchFamily="34" charset="-128"/>
              </a:rPr>
            </a:br>
            <a:r>
              <a:rPr lang="en-US" altLang="en-US" dirty="0" smtClean="0">
                <a:ea typeface="ＭＳ Ｐゴシック" panose="020B0600070205080204" pitchFamily="34" charset="-128"/>
              </a:rPr>
              <a:t>   (22222, 456-7890) and (22222, 123-4567)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297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Redundancy of Schemas</a:t>
            </a:r>
          </a:p>
        </p:txBody>
      </p:sp>
      <p:sp>
        <p:nvSpPr>
          <p:cNvPr id="47107" name="Rectangle 4"/>
          <p:cNvSpPr>
            <a:spLocks noChangeArrowheads="1"/>
          </p:cNvSpPr>
          <p:nvPr/>
        </p:nvSpPr>
        <p:spPr bwMode="auto">
          <a:xfrm>
            <a:off x="205740" y="873918"/>
            <a:ext cx="8639810" cy="1935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2000" dirty="0"/>
              <a:t>Many-to-one and one-to-many relationship sets that are total on the many-side can be represented by adding an extra attribute to the “many” side, containing the primary key of the “one” side</a:t>
            </a:r>
          </a:p>
          <a:p>
            <a:pPr>
              <a:lnSpc>
                <a:spcPct val="90000"/>
              </a:lnSpc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2000" dirty="0"/>
              <a:t>Example: Instead of creating a schema for relationship set </a:t>
            </a:r>
            <a:r>
              <a:rPr kumimoji="1" lang="en-US" altLang="en-US" sz="2000" i="1" dirty="0" err="1"/>
              <a:t>inst_dept</a:t>
            </a:r>
            <a:r>
              <a:rPr kumimoji="1" lang="en-US" altLang="en-US" sz="2000" dirty="0"/>
              <a:t>, add an attribute </a:t>
            </a:r>
            <a:r>
              <a:rPr kumimoji="1" lang="en-US" altLang="en-US" sz="2000" i="1" dirty="0" err="1"/>
              <a:t>dept_name</a:t>
            </a:r>
            <a:r>
              <a:rPr kumimoji="1" lang="en-US" altLang="en-US" sz="2000" dirty="0"/>
              <a:t> to the schema arising from entity set </a:t>
            </a:r>
            <a:r>
              <a:rPr kumimoji="1" lang="en-US" altLang="en-US" sz="2000" i="1" dirty="0"/>
              <a:t>instructor</a:t>
            </a:r>
          </a:p>
        </p:txBody>
      </p:sp>
      <p:sp>
        <p:nvSpPr>
          <p:cNvPr id="47108" name="Rectangle 6"/>
          <p:cNvSpPr>
            <a:spLocks noChangeArrowheads="1"/>
          </p:cNvSpPr>
          <p:nvPr/>
        </p:nvSpPr>
        <p:spPr bwMode="auto">
          <a:xfrm rot="-372694">
            <a:off x="2412206" y="3444480"/>
            <a:ext cx="1477566" cy="21074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200"/>
          </a:p>
        </p:txBody>
      </p:sp>
      <p:grpSp>
        <p:nvGrpSpPr>
          <p:cNvPr id="47109" name="Group 13"/>
          <p:cNvGrpSpPr>
            <a:grpSpLocks/>
          </p:cNvGrpSpPr>
          <p:nvPr/>
        </p:nvGrpSpPr>
        <p:grpSpPr bwMode="auto">
          <a:xfrm>
            <a:off x="1231584" y="2809674"/>
            <a:ext cx="6129336" cy="3053915"/>
            <a:chOff x="0" y="1413"/>
            <a:chExt cx="5483" cy="2545"/>
          </a:xfrm>
        </p:grpSpPr>
        <p:pic>
          <p:nvPicPr>
            <p:cNvPr id="47110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52" t="423" r="7481" b="61655"/>
            <a:stretch>
              <a:fillRect/>
            </a:stretch>
          </p:blipFill>
          <p:spPr bwMode="auto">
            <a:xfrm>
              <a:off x="175" y="1413"/>
              <a:ext cx="5308" cy="2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11" name="Rectangle 11"/>
            <p:cNvSpPr>
              <a:spLocks noChangeArrowheads="1"/>
            </p:cNvSpPr>
            <p:nvPr/>
          </p:nvSpPr>
          <p:spPr bwMode="auto">
            <a:xfrm>
              <a:off x="0" y="1500"/>
              <a:ext cx="1956" cy="4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200"/>
            </a:p>
          </p:txBody>
        </p:sp>
        <p:sp>
          <p:nvSpPr>
            <p:cNvPr id="47112" name="Rectangle 12"/>
            <p:cNvSpPr>
              <a:spLocks noChangeArrowheads="1"/>
            </p:cNvSpPr>
            <p:nvPr/>
          </p:nvSpPr>
          <p:spPr bwMode="auto">
            <a:xfrm>
              <a:off x="1920" y="1690"/>
              <a:ext cx="374" cy="1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42596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Redundancy of Schemas (Cont.)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85750" y="902970"/>
            <a:ext cx="8559800" cy="466344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For one-to-one relationship sets, either side can be chosen to act as the “many” side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That is, an extra attribute can be added to either of the tables corresponding to the two entity sets 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If participation is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partial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on the “many” side, replacing a schema by an extra attribute in the schema corresponding to the “many” side could result in null values</a:t>
            </a:r>
          </a:p>
          <a:p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14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Redundancy of Schemas (Cont.)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34340" y="845821"/>
            <a:ext cx="8492490" cy="347472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The schema corresponding to a relationship set linking a weak entity set to its identifying strong entity set is redundant.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Example: The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section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schema already contains the attributes that would appear in the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sec_course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schema</a:t>
            </a:r>
          </a:p>
          <a:p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4915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40" y="2971801"/>
            <a:ext cx="5703569" cy="3104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31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2909888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sz="3200" dirty="0" smtClean="0">
                <a:ea typeface="+mj-ea"/>
              </a:rPr>
              <a:t>Advanced Topics</a:t>
            </a:r>
            <a:endParaRPr lang="en-US" sz="3200" dirty="0">
              <a:ea typeface="+mj-ea"/>
            </a:endParaRP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2209800" y="2995614"/>
            <a:ext cx="5133975" cy="211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</a:pPr>
            <a:endParaRPr kumimoji="1" lang="en-US" altLang="en-US" sz="1350"/>
          </a:p>
        </p:txBody>
      </p:sp>
    </p:spTree>
    <p:extLst>
      <p:ext uri="{BB962C8B-B14F-4D97-AF65-F5344CB8AC3E}">
        <p14:creationId xmlns:p14="http://schemas.microsoft.com/office/powerpoint/2010/main" val="169177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1651635" y="154781"/>
            <a:ext cx="6372225" cy="457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Non-binary Relationship Sets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8610" y="914400"/>
            <a:ext cx="8721090" cy="220599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Most relationship sets are binary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There are  occasions when it is more convenient to   represent relationships as non-binary.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E-R Diagram with a Ternary Relationship</a:t>
            </a:r>
          </a:p>
          <a:p>
            <a:endParaRPr lang="en-US" altLang="en-US" dirty="0" smtClean="0">
              <a:ea typeface="ＭＳ Ｐゴシック" panose="020B0600070205080204" pitchFamily="34" charset="-128"/>
            </a:endParaRPr>
          </a:p>
          <a:p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51204" name="Picture 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82" y="2846070"/>
            <a:ext cx="7918772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212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560071" y="166211"/>
            <a:ext cx="8469629" cy="485299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Cardinality Constraints on Ternary Relationship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1450" y="971550"/>
            <a:ext cx="8858249" cy="5577840"/>
          </a:xfrm>
        </p:spPr>
        <p:txBody>
          <a:bodyPr/>
          <a:lstStyle/>
          <a:p>
            <a:pPr>
              <a:defRPr/>
            </a:pPr>
            <a:r>
              <a:rPr lang="en-US" altLang="en-US" dirty="0" smtClean="0"/>
              <a:t>We allow at most one arrow out of a ternary (or greater degree) relationship to indicate a cardinality constraint</a:t>
            </a:r>
          </a:p>
          <a:p>
            <a:pPr>
              <a:defRPr/>
            </a:pPr>
            <a:r>
              <a:rPr lang="en-US" altLang="en-US" dirty="0" smtClean="0"/>
              <a:t>For </a:t>
            </a:r>
            <a:r>
              <a:rPr lang="en-US" altLang="en-US" dirty="0" err="1" smtClean="0"/>
              <a:t>exampe</a:t>
            </a:r>
            <a:r>
              <a:rPr lang="en-US" altLang="en-US" dirty="0" smtClean="0"/>
              <a:t>, an arrow from </a:t>
            </a:r>
            <a:r>
              <a:rPr lang="en-US" altLang="en-US" i="1" dirty="0" err="1" smtClean="0"/>
              <a:t>proj_guide</a:t>
            </a:r>
            <a:r>
              <a:rPr lang="en-US" altLang="en-US" dirty="0" smtClean="0"/>
              <a:t> to </a:t>
            </a:r>
            <a:r>
              <a:rPr lang="en-US" altLang="en-US" i="1" dirty="0" smtClean="0"/>
              <a:t>instructor</a:t>
            </a:r>
            <a:r>
              <a:rPr lang="en-US" altLang="en-US" dirty="0" smtClean="0"/>
              <a:t> indicates each student has at most one guide for a project</a:t>
            </a:r>
          </a:p>
          <a:p>
            <a:pPr>
              <a:defRPr/>
            </a:pPr>
            <a:r>
              <a:rPr lang="en-US" altLang="en-US" dirty="0" smtClean="0"/>
              <a:t>If there is more than one arrow, there are two ways of defining the meaning.  </a:t>
            </a:r>
          </a:p>
          <a:p>
            <a:pPr lvl="1">
              <a:defRPr/>
            </a:pPr>
            <a:r>
              <a:rPr lang="en-US" altLang="en-US" dirty="0" smtClean="0"/>
              <a:t>For example, a ternary relationship </a:t>
            </a:r>
            <a:r>
              <a:rPr lang="en-US" altLang="en-US" i="1" dirty="0" smtClean="0"/>
              <a:t>R </a:t>
            </a:r>
            <a:r>
              <a:rPr lang="en-US" altLang="en-US" dirty="0" smtClean="0"/>
              <a:t>between </a:t>
            </a:r>
            <a:r>
              <a:rPr lang="en-US" altLang="en-US" i="1" dirty="0" smtClean="0"/>
              <a:t>A</a:t>
            </a:r>
            <a:r>
              <a:rPr lang="en-US" altLang="en-US" dirty="0" smtClean="0"/>
              <a:t>,</a:t>
            </a:r>
            <a:r>
              <a:rPr lang="en-US" altLang="en-US" i="1" dirty="0" smtClean="0"/>
              <a:t> B </a:t>
            </a:r>
            <a:r>
              <a:rPr lang="en-US" altLang="en-US" dirty="0" smtClean="0"/>
              <a:t>and </a:t>
            </a:r>
            <a:r>
              <a:rPr lang="en-US" altLang="en-US" i="1" dirty="0" smtClean="0"/>
              <a:t>C </a:t>
            </a:r>
            <a:r>
              <a:rPr lang="en-US" altLang="en-US" dirty="0" smtClean="0"/>
              <a:t>with arrows to </a:t>
            </a:r>
            <a:r>
              <a:rPr lang="en-US" altLang="en-US" i="1" dirty="0" smtClean="0"/>
              <a:t>B </a:t>
            </a:r>
            <a:r>
              <a:rPr lang="en-US" altLang="en-US" dirty="0" smtClean="0"/>
              <a:t>and </a:t>
            </a:r>
            <a:r>
              <a:rPr lang="en-US" altLang="en-US" i="1" dirty="0" smtClean="0"/>
              <a:t>C </a:t>
            </a:r>
            <a:r>
              <a:rPr lang="en-US" altLang="en-US" dirty="0" smtClean="0"/>
              <a:t>could mean</a:t>
            </a:r>
          </a:p>
          <a:p>
            <a:pPr marL="600075" lvl="2" indent="0">
              <a:buNone/>
              <a:defRPr/>
            </a:pPr>
            <a:r>
              <a:rPr lang="en-US" altLang="en-US" dirty="0"/>
              <a:t>	</a:t>
            </a:r>
            <a:r>
              <a:rPr lang="en-US" altLang="en-US" dirty="0" smtClean="0"/>
              <a:t>     1.Each </a:t>
            </a:r>
            <a:r>
              <a:rPr lang="en-US" altLang="en-US" i="1" dirty="0" smtClean="0"/>
              <a:t>A </a:t>
            </a:r>
            <a:r>
              <a:rPr lang="en-US" altLang="en-US" dirty="0" smtClean="0"/>
              <a:t>entity is associated with a unique entity 		from </a:t>
            </a:r>
            <a:r>
              <a:rPr lang="en-US" altLang="en-US" i="1" dirty="0" smtClean="0"/>
              <a:t>B </a:t>
            </a:r>
            <a:r>
              <a:rPr lang="en-US" altLang="en-US" dirty="0" smtClean="0"/>
              <a:t>and </a:t>
            </a:r>
            <a:r>
              <a:rPr lang="en-US" altLang="en-US" i="1" dirty="0" smtClean="0"/>
              <a:t>C </a:t>
            </a:r>
            <a:r>
              <a:rPr lang="en-US" altLang="en-US" dirty="0" smtClean="0"/>
              <a:t>or </a:t>
            </a:r>
          </a:p>
          <a:p>
            <a:pPr lvl="2">
              <a:buFont typeface="Monotype Sorts" charset="2"/>
              <a:buNone/>
              <a:defRPr/>
            </a:pPr>
            <a:r>
              <a:rPr lang="en-US" altLang="en-US" dirty="0" smtClean="0"/>
              <a:t>	   2.  Each pair of entities from (</a:t>
            </a:r>
            <a:r>
              <a:rPr lang="en-US" altLang="en-US" i="1" dirty="0" smtClean="0"/>
              <a:t>A, B</a:t>
            </a:r>
            <a:r>
              <a:rPr lang="en-US" altLang="en-US" dirty="0" smtClean="0"/>
              <a:t>) is associated with a 	unique  </a:t>
            </a:r>
            <a:r>
              <a:rPr lang="en-US" altLang="en-US" i="1" dirty="0" smtClean="0"/>
              <a:t>C </a:t>
            </a:r>
            <a:r>
              <a:rPr lang="en-US" altLang="en-US" dirty="0" smtClean="0"/>
              <a:t>entity, and each pair (</a:t>
            </a:r>
            <a:r>
              <a:rPr lang="en-US" altLang="en-US" i="1" dirty="0" smtClean="0"/>
              <a:t>A, C</a:t>
            </a:r>
            <a:r>
              <a:rPr lang="en-US" altLang="en-US" dirty="0" smtClean="0"/>
              <a:t>) is associated 	with a unique </a:t>
            </a:r>
            <a:r>
              <a:rPr lang="en-US" altLang="en-US" i="1" dirty="0" smtClean="0"/>
              <a:t>B</a:t>
            </a:r>
          </a:p>
          <a:p>
            <a:pPr lvl="1">
              <a:defRPr/>
            </a:pPr>
            <a:r>
              <a:rPr lang="en-US" altLang="en-US" dirty="0" smtClean="0"/>
              <a:t>Each alternative has been used in different formalisms</a:t>
            </a:r>
          </a:p>
          <a:p>
            <a:pPr lvl="1">
              <a:defRPr/>
            </a:pPr>
            <a:r>
              <a:rPr lang="en-US" altLang="en-US" dirty="0" smtClean="0"/>
              <a:t>To avoid confusion we outlaw more than one arrow</a:t>
            </a:r>
          </a:p>
        </p:txBody>
      </p:sp>
    </p:spTree>
    <p:extLst>
      <p:ext uri="{BB962C8B-B14F-4D97-AF65-F5344CB8AC3E}">
        <p14:creationId xmlns:p14="http://schemas.microsoft.com/office/powerpoint/2010/main" val="347022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mtClean="0">
                <a:effectLst/>
                <a:ea typeface="ＭＳ Ｐゴシック" panose="020B0600070205080204" pitchFamily="34" charset="-128"/>
              </a:rPr>
              <a:t>Design Phases (Cont.)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0634" y="1705413"/>
            <a:ext cx="8524916" cy="4600384"/>
          </a:xfrm>
        </p:spPr>
        <p:txBody>
          <a:bodyPr/>
          <a:lstStyle/>
          <a:p>
            <a:pPr>
              <a:buFont typeface="Monotype Sorts" charset="2"/>
              <a:buNone/>
            </a:pPr>
            <a:endParaRPr lang="en-US" altLang="en-US" i="1" dirty="0" smtClean="0">
              <a:ea typeface="ＭＳ Ｐゴシック" panose="020B0600070205080204" pitchFamily="34" charset="-128"/>
            </a:endParaRP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Logical Design –  Deciding on the database schema. Database design requires that we find a “good” collection of relation schemas.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Business decision – What attributes should we record in the database?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Computer Science decision –  What relation schemas should we have and how should the attributes be distributed among the various relation schemas?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Physical Design – Deciding on the physical layout of the database                </a:t>
            </a:r>
          </a:p>
          <a:p>
            <a:pPr>
              <a:buFont typeface="Monotype Sorts" charset="2"/>
              <a:buNone/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>
              <a:buFont typeface="Monotype Sorts" charset="2"/>
              <a:buNone/>
            </a:pPr>
            <a:r>
              <a:rPr lang="en-US" altLang="en-US" dirty="0" smtClean="0">
                <a:ea typeface="ＭＳ Ｐゴシック" panose="020B0600070205080204" pitchFamily="34" charset="-128"/>
                <a:sym typeface="Symbol" panose="05050102010706020507" pitchFamily="18" charset="2"/>
              </a:rPr>
              <a:t>     </a:t>
            </a: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1838325" y="1663304"/>
            <a:ext cx="54959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buFont typeface="Monotype Sorts" charset="2"/>
              <a:buNone/>
            </a:pPr>
            <a:endParaRPr lang="en-US" altLang="en-US" sz="1200"/>
          </a:p>
          <a:p>
            <a:pPr>
              <a:buFont typeface="Monotype Sorts" charset="2"/>
              <a:buNone/>
            </a:pPr>
            <a:r>
              <a:rPr lang="en-US" altLang="en-US" sz="1200">
                <a:sym typeface="Symbol" panose="05050102010706020507" pitchFamily="18" charset="2"/>
              </a:rPr>
              <a:t> </a:t>
            </a:r>
            <a:endParaRPr lang="en-US" altLang="en-US" sz="1200"/>
          </a:p>
        </p:txBody>
      </p:sp>
      <p:sp>
        <p:nvSpPr>
          <p:cNvPr id="7173" name="Rectangle 4"/>
          <p:cNvSpPr>
            <a:spLocks noChangeArrowheads="1"/>
          </p:cNvSpPr>
          <p:nvPr/>
        </p:nvSpPr>
        <p:spPr bwMode="auto">
          <a:xfrm>
            <a:off x="320634" y="997527"/>
            <a:ext cx="86808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dirty="0"/>
              <a:t>The process of moving from an abstract data model to the implementation of the database proceeds in two final design phases.</a:t>
            </a:r>
          </a:p>
        </p:txBody>
      </p:sp>
    </p:spTree>
    <p:extLst>
      <p:ext uri="{BB962C8B-B14F-4D97-AF65-F5344CB8AC3E}">
        <p14:creationId xmlns:p14="http://schemas.microsoft.com/office/powerpoint/2010/main" val="189247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Specialization</a:t>
            </a:r>
            <a:endParaRPr lang="en-US" dirty="0">
              <a:ea typeface="+mj-ea"/>
            </a:endParaRP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0050" y="868680"/>
            <a:ext cx="8355330" cy="5120639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Top-down design process; we designate sub-groupings within an entity set that are distinctive from other entities in the set.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These sub-groupings become lower-level entity sets that have attributes or participate in relationships that do not apply to the higher-level entity set.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Depicted by a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triangle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component labeled ISA (e.g.,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“is a”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person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).</a:t>
            </a:r>
          </a:p>
          <a:p>
            <a:r>
              <a:rPr lang="en-US" alt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Attribute inheritance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– a lower-level entity set inherits all the attributes and relationship participation of the higher-level entity set to which it is linked.</a:t>
            </a:r>
          </a:p>
          <a:p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222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Specialization Example</a:t>
            </a:r>
            <a:endParaRPr lang="en-US" dirty="0">
              <a:ea typeface="+mj-ea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4320" y="727075"/>
            <a:ext cx="8571230" cy="1364615"/>
          </a:xfrm>
        </p:spPr>
        <p:txBody>
          <a:bodyPr/>
          <a:lstStyle/>
          <a:p>
            <a:r>
              <a:rPr lang="en-US" alt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Overlapping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–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employee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and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student</a:t>
            </a:r>
          </a:p>
          <a:p>
            <a:r>
              <a:rPr lang="en-US" alt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Disjoint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–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instructor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and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secretary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Total and partial</a:t>
            </a:r>
          </a:p>
        </p:txBody>
      </p:sp>
      <p:pic>
        <p:nvPicPr>
          <p:cNvPr id="5427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091690"/>
            <a:ext cx="6297930" cy="4001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962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68680" y="288370"/>
            <a:ext cx="8035290" cy="42029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Specialization via Schemas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1460" y="1040130"/>
            <a:ext cx="8652510" cy="5029199"/>
          </a:xfrm>
        </p:spPr>
        <p:txBody>
          <a:bodyPr/>
          <a:lstStyle/>
          <a:p>
            <a:pPr>
              <a:tabLst>
                <a:tab pos="259556" algn="l"/>
                <a:tab pos="941785" algn="ctr"/>
                <a:tab pos="1839516" algn="l"/>
                <a:tab pos="2868216" algn="ctr"/>
              </a:tabLst>
            </a:pPr>
            <a:r>
              <a:rPr lang="en-US" altLang="en-US" dirty="0" smtClean="0">
                <a:ea typeface="ＭＳ Ｐゴシック" panose="020B0600070205080204" pitchFamily="34" charset="-128"/>
              </a:rPr>
              <a:t>Method 1: </a:t>
            </a:r>
          </a:p>
          <a:p>
            <a:pPr lvl="1">
              <a:tabLst>
                <a:tab pos="259556" algn="l"/>
                <a:tab pos="941785" algn="ctr"/>
                <a:tab pos="1839516" algn="l"/>
                <a:tab pos="2868216" algn="ctr"/>
              </a:tabLst>
            </a:pPr>
            <a:r>
              <a:rPr lang="en-US" altLang="en-US" dirty="0" smtClean="0">
                <a:ea typeface="ＭＳ Ｐゴシック" panose="020B0600070205080204" pitchFamily="34" charset="-128"/>
              </a:rPr>
              <a:t>Form a schema for the higher-level entity </a:t>
            </a:r>
          </a:p>
          <a:p>
            <a:pPr lvl="1">
              <a:tabLst>
                <a:tab pos="259556" algn="l"/>
                <a:tab pos="941785" algn="ctr"/>
                <a:tab pos="1839516" algn="l"/>
                <a:tab pos="2868216" algn="ctr"/>
              </a:tabLst>
            </a:pPr>
            <a:r>
              <a:rPr lang="en-US" altLang="en-US" dirty="0" smtClean="0">
                <a:ea typeface="ＭＳ Ｐゴシック" panose="020B0600070205080204" pitchFamily="34" charset="-128"/>
              </a:rPr>
              <a:t>Form a schema for each lower-level entity set, include primary key of higher-level entity set and local attributes</a:t>
            </a:r>
            <a:br>
              <a:rPr lang="en-US" altLang="en-US" dirty="0" smtClean="0">
                <a:ea typeface="ＭＳ Ｐゴシック" panose="020B0600070205080204" pitchFamily="34" charset="-128"/>
              </a:rPr>
            </a:br>
            <a:r>
              <a:rPr lang="en-US" altLang="en-US" dirty="0" smtClean="0">
                <a:ea typeface="ＭＳ Ｐゴシック" panose="020B0600070205080204" pitchFamily="34" charset="-128"/>
              </a:rPr>
              <a:t/>
            </a:r>
            <a:br>
              <a:rPr lang="en-US" altLang="en-US" dirty="0" smtClean="0">
                <a:ea typeface="ＭＳ Ｐゴシック" panose="020B0600070205080204" pitchFamily="34" charset="-128"/>
              </a:rPr>
            </a:b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lvl="1">
              <a:tabLst>
                <a:tab pos="259556" algn="l"/>
                <a:tab pos="941785" algn="ctr"/>
                <a:tab pos="1839516" algn="l"/>
                <a:tab pos="2868216" algn="ctr"/>
              </a:tabLst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lvl="1">
              <a:tabLst>
                <a:tab pos="259556" algn="l"/>
                <a:tab pos="941785" algn="ctr"/>
                <a:tab pos="1839516" algn="l"/>
                <a:tab pos="2868216" algn="ctr"/>
              </a:tabLst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lvl="1">
              <a:tabLst>
                <a:tab pos="259556" algn="l"/>
                <a:tab pos="941785" algn="ctr"/>
                <a:tab pos="1839516" algn="l"/>
                <a:tab pos="2868216" algn="ctr"/>
              </a:tabLst>
            </a:pPr>
            <a:r>
              <a:rPr lang="en-US" altLang="en-US" dirty="0" smtClean="0">
                <a:ea typeface="ＭＳ Ｐゴシック" panose="020B0600070205080204" pitchFamily="34" charset="-128"/>
              </a:rPr>
              <a:t>Drawback:  getting information about, an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employee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requires accessing two relations, the one corresponding to the low-level schema and the one corresponding to the high-level schema</a:t>
            </a:r>
          </a:p>
        </p:txBody>
      </p:sp>
      <p:grpSp>
        <p:nvGrpSpPr>
          <p:cNvPr id="55300" name="Group 2"/>
          <p:cNvGrpSpPr>
            <a:grpSpLocks/>
          </p:cNvGrpSpPr>
          <p:nvPr/>
        </p:nvGrpSpPr>
        <p:grpSpPr bwMode="auto">
          <a:xfrm>
            <a:off x="2676526" y="2914651"/>
            <a:ext cx="4217194" cy="989742"/>
            <a:chOff x="1931353" y="2917825"/>
            <a:chExt cx="5623133" cy="1319654"/>
          </a:xfrm>
        </p:grpSpPr>
        <p:sp>
          <p:nvSpPr>
            <p:cNvPr id="55301" name="Line 4"/>
            <p:cNvSpPr>
              <a:spLocks noChangeShapeType="1"/>
            </p:cNvSpPr>
            <p:nvPr/>
          </p:nvSpPr>
          <p:spPr bwMode="auto">
            <a:xfrm>
              <a:off x="1978025" y="3257550"/>
              <a:ext cx="37973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5302" name="Line 5"/>
            <p:cNvSpPr>
              <a:spLocks noChangeShapeType="1"/>
            </p:cNvSpPr>
            <p:nvPr/>
          </p:nvSpPr>
          <p:spPr bwMode="auto">
            <a:xfrm>
              <a:off x="3402013" y="2917825"/>
              <a:ext cx="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5303" name="TextBox 1"/>
            <p:cNvSpPr txBox="1">
              <a:spLocks noChangeArrowheads="1"/>
            </p:cNvSpPr>
            <p:nvPr/>
          </p:nvSpPr>
          <p:spPr bwMode="auto">
            <a:xfrm>
              <a:off x="1931353" y="2965338"/>
              <a:ext cx="5623133" cy="1272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 dirty="0">
                  <a:solidFill>
                    <a:srgbClr val="000099"/>
                  </a:solidFill>
                </a:rPr>
                <a:t>schema              attributes</a:t>
              </a:r>
            </a:p>
            <a:p>
              <a:r>
                <a:rPr lang="en-US" altLang="en-US" sz="1400" dirty="0"/>
                <a:t>person	           ID, name, street, city</a:t>
              </a:r>
            </a:p>
            <a:p>
              <a:r>
                <a:rPr lang="en-US" altLang="en-US" sz="1400" dirty="0"/>
                <a:t>student	           ID, </a:t>
              </a:r>
              <a:r>
                <a:rPr lang="en-US" altLang="en-US" sz="1400" dirty="0" err="1"/>
                <a:t>tot_cred</a:t>
              </a:r>
              <a:endParaRPr lang="en-US" altLang="en-US" sz="1400" dirty="0"/>
            </a:p>
            <a:p>
              <a:r>
                <a:rPr lang="en-US" altLang="en-US" sz="1400" dirty="0"/>
                <a:t>employee	           ID, salary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256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481734" y="109539"/>
            <a:ext cx="6590110" cy="457200"/>
          </a:xfrm>
        </p:spPr>
        <p:txBody>
          <a:bodyPr/>
          <a:lstStyle/>
          <a:p>
            <a:pPr>
              <a:defRPr/>
            </a:pPr>
            <a:r>
              <a:rPr lang="en-US" sz="2100" dirty="0">
                <a:ea typeface="+mj-ea"/>
              </a:rPr>
              <a:t>Representing Specialization as Schemas (Cont.)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42900" y="1051560"/>
            <a:ext cx="8503920" cy="5372100"/>
          </a:xfrm>
        </p:spPr>
        <p:txBody>
          <a:bodyPr/>
          <a:lstStyle/>
          <a:p>
            <a:pPr>
              <a:tabLst>
                <a:tab pos="259556" algn="l"/>
                <a:tab pos="941785" algn="ctr"/>
                <a:tab pos="1839516" algn="l"/>
                <a:tab pos="2868216" algn="ctr"/>
              </a:tabLst>
            </a:pPr>
            <a:r>
              <a:rPr lang="en-US" altLang="en-US" dirty="0" smtClean="0">
                <a:ea typeface="ＭＳ Ｐゴシック" panose="020B0600070205080204" pitchFamily="34" charset="-128"/>
              </a:rPr>
              <a:t>Method 2:  </a:t>
            </a:r>
          </a:p>
          <a:p>
            <a:pPr lvl="1">
              <a:tabLst>
                <a:tab pos="259556" algn="l"/>
                <a:tab pos="941785" algn="ctr"/>
                <a:tab pos="1839516" algn="l"/>
                <a:tab pos="2868216" algn="ctr"/>
              </a:tabLst>
            </a:pPr>
            <a:r>
              <a:rPr lang="en-US" altLang="en-US" dirty="0" smtClean="0">
                <a:ea typeface="ＭＳ Ｐゴシック" panose="020B0600070205080204" pitchFamily="34" charset="-128"/>
              </a:rPr>
              <a:t>Form a schema for each entity set with all local and inherited attributes</a:t>
            </a:r>
          </a:p>
          <a:p>
            <a:pPr lvl="1">
              <a:buNone/>
              <a:tabLst>
                <a:tab pos="259556" algn="l"/>
                <a:tab pos="941785" algn="ctr"/>
                <a:tab pos="1839516" algn="l"/>
                <a:tab pos="2868216" algn="ctr"/>
              </a:tabLst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lvl="1">
              <a:buNone/>
              <a:tabLst>
                <a:tab pos="259556" algn="l"/>
                <a:tab pos="941785" algn="ctr"/>
                <a:tab pos="1839516" algn="l"/>
                <a:tab pos="2868216" algn="ctr"/>
              </a:tabLst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lvl="1">
              <a:buNone/>
              <a:tabLst>
                <a:tab pos="259556" algn="l"/>
                <a:tab pos="941785" algn="ctr"/>
                <a:tab pos="1839516" algn="l"/>
                <a:tab pos="2868216" algn="ctr"/>
              </a:tabLst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lvl="1">
              <a:buNone/>
              <a:tabLst>
                <a:tab pos="259556" algn="l"/>
                <a:tab pos="941785" algn="ctr"/>
                <a:tab pos="1839516" algn="l"/>
                <a:tab pos="2868216" algn="ctr"/>
              </a:tabLst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lvl="1">
              <a:tabLst>
                <a:tab pos="259556" algn="l"/>
                <a:tab pos="941785" algn="ctr"/>
                <a:tab pos="1839516" algn="l"/>
                <a:tab pos="2868216" algn="ctr"/>
              </a:tabLst>
            </a:pPr>
            <a:r>
              <a:rPr lang="en-US" altLang="en-US" dirty="0" smtClean="0">
                <a:ea typeface="ＭＳ Ｐゴシック" panose="020B0600070205080204" pitchFamily="34" charset="-128"/>
              </a:rPr>
              <a:t>Drawback: 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name, street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and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city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may be stored redundantly for people who are both students and employees</a:t>
            </a:r>
          </a:p>
        </p:txBody>
      </p:sp>
      <p:grpSp>
        <p:nvGrpSpPr>
          <p:cNvPr id="56324" name="Group 1"/>
          <p:cNvGrpSpPr>
            <a:grpSpLocks/>
          </p:cNvGrpSpPr>
          <p:nvPr/>
        </p:nvGrpSpPr>
        <p:grpSpPr bwMode="auto">
          <a:xfrm>
            <a:off x="1273732" y="2353868"/>
            <a:ext cx="4818458" cy="1112853"/>
            <a:chOff x="1820258" y="2430715"/>
            <a:chExt cx="6424848" cy="1483801"/>
          </a:xfrm>
        </p:grpSpPr>
        <p:sp>
          <p:nvSpPr>
            <p:cNvPr id="56325" name="Line 4"/>
            <p:cNvSpPr>
              <a:spLocks noChangeShapeType="1"/>
            </p:cNvSpPr>
            <p:nvPr/>
          </p:nvSpPr>
          <p:spPr bwMode="auto">
            <a:xfrm>
              <a:off x="1866930" y="2770440"/>
              <a:ext cx="43629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6326" name="Line 5"/>
            <p:cNvSpPr>
              <a:spLocks noChangeShapeType="1"/>
            </p:cNvSpPr>
            <p:nvPr/>
          </p:nvSpPr>
          <p:spPr bwMode="auto">
            <a:xfrm>
              <a:off x="3290918" y="2430715"/>
              <a:ext cx="0" cy="1200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56327" name="TextBox 8"/>
            <p:cNvSpPr txBox="1">
              <a:spLocks noChangeArrowheads="1"/>
            </p:cNvSpPr>
            <p:nvPr/>
          </p:nvSpPr>
          <p:spPr bwMode="auto">
            <a:xfrm>
              <a:off x="1820258" y="2478228"/>
              <a:ext cx="6424848" cy="1436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dirty="0">
                  <a:solidFill>
                    <a:srgbClr val="000099"/>
                  </a:solidFill>
                </a:rPr>
                <a:t>schema              attributes</a:t>
              </a:r>
            </a:p>
            <a:p>
              <a:r>
                <a:rPr lang="en-US" altLang="en-US" dirty="0"/>
                <a:t>person	           ID, name, street, city</a:t>
              </a:r>
            </a:p>
            <a:p>
              <a:r>
                <a:rPr lang="en-US" altLang="en-US" dirty="0"/>
                <a:t>student	           ID, name, street, city, </a:t>
              </a:r>
              <a:r>
                <a:rPr lang="en-US" altLang="en-US" dirty="0" err="1"/>
                <a:t>tot_cred</a:t>
              </a:r>
              <a:endParaRPr lang="en-US" altLang="en-US" dirty="0"/>
            </a:p>
            <a:p>
              <a:r>
                <a:rPr lang="en-US" altLang="en-US" dirty="0"/>
                <a:t>employee	           ID, name, street, city, salary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523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Generalization</a:t>
            </a:r>
            <a:endParaRPr lang="en-US" dirty="0">
              <a:ea typeface="+mj-ea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822960"/>
            <a:ext cx="8559800" cy="3086100"/>
          </a:xfrm>
        </p:spPr>
        <p:txBody>
          <a:bodyPr/>
          <a:lstStyle/>
          <a:p>
            <a:r>
              <a:rPr lang="en-US" alt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A bottom-up design process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– combine a number of entity sets that share the same features into a higher-level entity set.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Specialization and generalization are simple inversions of each other; they are represented in an E-R diagram in the same way.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The terms specialization and generalization are used interchangeably.</a:t>
            </a:r>
          </a:p>
        </p:txBody>
      </p:sp>
    </p:spTree>
    <p:extLst>
      <p:ext uri="{BB962C8B-B14F-4D97-AF65-F5344CB8AC3E}">
        <p14:creationId xmlns:p14="http://schemas.microsoft.com/office/powerpoint/2010/main" val="247322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Rectangle 2"/>
          <p:cNvSpPr>
            <a:spLocks noGrp="1" noChangeArrowheads="1"/>
          </p:cNvSpPr>
          <p:nvPr>
            <p:ph type="title"/>
          </p:nvPr>
        </p:nvSpPr>
        <p:spPr>
          <a:xfrm rot="10800000" flipV="1">
            <a:off x="594358" y="0"/>
            <a:ext cx="8263891" cy="92583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Design Constraints on a 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Specialization/Generalization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310" y="1074420"/>
            <a:ext cx="8801099" cy="5314949"/>
          </a:xfrm>
        </p:spPr>
        <p:txBody>
          <a:bodyPr/>
          <a:lstStyle/>
          <a:p>
            <a:r>
              <a:rPr lang="en-US" alt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Completeness constraint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-- specifies whether or not an entity in the higher-level entity set must belong to at least one of the lower-level entity sets within a generalization.</a:t>
            </a:r>
          </a:p>
          <a:p>
            <a:pPr lvl="1"/>
            <a:r>
              <a:rPr lang="en-US" alt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total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: an entity must belong to one of the lower-level entity sets</a:t>
            </a:r>
          </a:p>
          <a:p>
            <a:pPr lvl="1"/>
            <a:r>
              <a:rPr lang="en-US" alt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partial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: an entity need not belong to one of the lower-level entity sets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Partial generalization is the default.  We can specify total generalization in an ER diagram by adding the keyword </a:t>
            </a:r>
            <a:r>
              <a:rPr lang="en-US" altLang="en-US" b="1" dirty="0">
                <a:ea typeface="ＭＳ Ｐゴシック" panose="020B0600070205080204" pitchFamily="34" charset="-128"/>
              </a:rPr>
              <a:t>total</a:t>
            </a:r>
            <a:r>
              <a:rPr lang="en-US" altLang="en-US" dirty="0">
                <a:ea typeface="ＭＳ Ｐゴシック" panose="020B0600070205080204" pitchFamily="34" charset="-128"/>
              </a:rPr>
              <a:t> in the diagram and drawing a dashed line from the keyword to the corresponding hollow arrow-head to which it applies (for a total generalization), or to the set of hollow arrow-heads to which it applies (for an overlapping generalization).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The </a:t>
            </a:r>
            <a:r>
              <a:rPr lang="en-US" altLang="en-US" i="1" dirty="0">
                <a:ea typeface="ＭＳ Ｐゴシック" panose="020B0600070205080204" pitchFamily="34" charset="-128"/>
              </a:rPr>
              <a:t>student</a:t>
            </a:r>
            <a:r>
              <a:rPr lang="en-US" altLang="en-US" dirty="0">
                <a:ea typeface="ＭＳ Ｐゴシック" panose="020B0600070205080204" pitchFamily="34" charset="-128"/>
              </a:rPr>
              <a:t> generalization is total: All student entities must be either graduate or undergraduate. Because the higher-level entity set arrived at through generalization is generally composed of only those entities in the lower-level entity sets, the completeness constraint for a generalized higher-level entity set is usually total</a:t>
            </a:r>
          </a:p>
          <a:p>
            <a:pPr marL="0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endParaRPr lang="en-US" altLang="en-US" dirty="0" smtClean="0">
              <a:ea typeface="ＭＳ Ｐゴシック" panose="020B0600070205080204" pitchFamily="34" charset="-128"/>
            </a:endParaRPr>
          </a:p>
          <a:p>
            <a:endParaRPr lang="en-US" altLang="en-US" dirty="0" smtClean="0">
              <a:ea typeface="ＭＳ Ｐゴシック" panose="020B0600070205080204" pitchFamily="34" charset="-128"/>
            </a:endParaRPr>
          </a:p>
          <a:p>
            <a:pPr lvl="1"/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141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810226" y="114300"/>
            <a:ext cx="5802154" cy="49149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ggregation</a:t>
            </a:r>
          </a:p>
        </p:txBody>
      </p:sp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308610" y="834390"/>
            <a:ext cx="853820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>
              <a:spcBef>
                <a:spcPct val="50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2000" dirty="0"/>
              <a:t>Consider the ternary relationship </a:t>
            </a:r>
            <a:r>
              <a:rPr kumimoji="1" lang="en-US" altLang="en-US" sz="2000" i="1" dirty="0" err="1"/>
              <a:t>proj_guide</a:t>
            </a:r>
            <a:r>
              <a:rPr kumimoji="1" lang="en-US" altLang="en-US" sz="2000" dirty="0"/>
              <a:t>, which we saw earlier</a:t>
            </a:r>
          </a:p>
          <a:p>
            <a:pPr lvl="1">
              <a:spcBef>
                <a:spcPct val="50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r>
              <a:rPr kumimoji="1" lang="en-US" altLang="en-US" sz="2000" dirty="0"/>
              <a:t>Suppose we want to record evaluations of a student by a guide      on a project</a:t>
            </a:r>
          </a:p>
        </p:txBody>
      </p:sp>
      <p:pic>
        <p:nvPicPr>
          <p:cNvPr id="59396" name="Picture 4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770" y="2232541"/>
            <a:ext cx="6297930" cy="411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82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Aggregation (Cont.)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0050" y="971550"/>
            <a:ext cx="8332470" cy="485775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Relationship sets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eval_for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proj_guide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represent overlapping information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Every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eval_for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relationship corresponds to a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proj_guide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relationship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However, some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proj_guide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relationships may not correspond to any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eval_for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relationships </a:t>
            </a:r>
          </a:p>
          <a:p>
            <a:pPr lvl="2"/>
            <a:r>
              <a:rPr lang="en-US" altLang="en-US" dirty="0" smtClean="0">
                <a:ea typeface="ＭＳ Ｐゴシック" panose="020B0600070205080204" pitchFamily="34" charset="-128"/>
              </a:rPr>
              <a:t>So we can’t discard the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proj_guide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relationship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Eliminate this redundancy via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aggregation</a:t>
            </a: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Treat relationship as an abstract entity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Allows relationships between relationships 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Abstraction of relationship into new entity</a:t>
            </a:r>
          </a:p>
        </p:txBody>
      </p:sp>
    </p:spTree>
    <p:extLst>
      <p:ext uri="{BB962C8B-B14F-4D97-AF65-F5344CB8AC3E}">
        <p14:creationId xmlns:p14="http://schemas.microsoft.com/office/powerpoint/2010/main" val="68262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Aggregation (Cont.)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54330" y="868681"/>
            <a:ext cx="8572499" cy="2068829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Eliminate this redundancy via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aggregation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without introducing redundancy, the following diagram represents: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A student is guided by a particular instructor on a particular project 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A student, instructor, project combination may have an associated evaluation</a:t>
            </a:r>
          </a:p>
        </p:txBody>
      </p:sp>
      <p:pic>
        <p:nvPicPr>
          <p:cNvPr id="61444" name="Picture 3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380" y="2937510"/>
            <a:ext cx="4720589" cy="341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459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902970" y="115729"/>
            <a:ext cx="7943849" cy="648891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Aggregation via Schemas</a:t>
            </a:r>
            <a:endParaRPr lang="en-US" dirty="0">
              <a:ea typeface="+mj-ea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240030" y="1062990"/>
            <a:ext cx="8743950" cy="5360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57175" indent="-257175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en-US" sz="2000" dirty="0">
                <a:ea typeface="ＭＳ Ｐゴシック" charset="-128"/>
              </a:rPr>
              <a:t>To represent aggregation, create a schema containing</a:t>
            </a:r>
          </a:p>
          <a:p>
            <a:pPr marL="557213" lvl="1" indent="-214313">
              <a:spcBef>
                <a:spcPct val="35000"/>
              </a:spcBef>
              <a:buClr>
                <a:schemeClr val="hlink"/>
              </a:buClr>
              <a:buSzPct val="80000"/>
              <a:buFont typeface="Monotype Sorts" charset="2"/>
              <a:buChar char="l"/>
              <a:defRPr/>
            </a:pPr>
            <a:r>
              <a:rPr kumimoji="1" lang="en-US" altLang="en-US" sz="2000" dirty="0">
                <a:ea typeface="ＭＳ Ｐゴシック" charset="-128"/>
              </a:rPr>
              <a:t>Primary key of the aggregated relationship,</a:t>
            </a:r>
          </a:p>
          <a:p>
            <a:pPr marL="557213" lvl="1" indent="-214313">
              <a:spcBef>
                <a:spcPct val="35000"/>
              </a:spcBef>
              <a:buClr>
                <a:schemeClr val="hlink"/>
              </a:buClr>
              <a:buSzPct val="80000"/>
              <a:buFont typeface="Monotype Sorts" charset="2"/>
              <a:buChar char="l"/>
              <a:defRPr/>
            </a:pPr>
            <a:r>
              <a:rPr kumimoji="1" lang="en-US" altLang="en-US" sz="2000" dirty="0">
                <a:ea typeface="ＭＳ Ｐゴシック" charset="-128"/>
              </a:rPr>
              <a:t>The primary key of the associated entity set</a:t>
            </a:r>
          </a:p>
          <a:p>
            <a:pPr marL="557213" lvl="1" indent="-214313">
              <a:spcBef>
                <a:spcPct val="35000"/>
              </a:spcBef>
              <a:buClr>
                <a:schemeClr val="hlink"/>
              </a:buClr>
              <a:buSzPct val="80000"/>
              <a:buFont typeface="Monotype Sorts" charset="2"/>
              <a:buChar char="l"/>
              <a:defRPr/>
            </a:pPr>
            <a:r>
              <a:rPr kumimoji="1" lang="en-US" altLang="en-US" sz="2000" dirty="0">
                <a:ea typeface="ＭＳ Ｐゴシック" charset="-128"/>
              </a:rPr>
              <a:t>Any descriptive attributes</a:t>
            </a:r>
          </a:p>
          <a:p>
            <a:pPr marL="257175" indent="-257175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/>
            </a:pPr>
            <a:r>
              <a:rPr kumimoji="1" lang="en-US" altLang="en-US" sz="2000" dirty="0">
                <a:ea typeface="ＭＳ Ｐゴシック" charset="-128"/>
              </a:rPr>
              <a:t>In our example:</a:t>
            </a:r>
          </a:p>
          <a:p>
            <a:pPr marL="557213" lvl="1" indent="-214313">
              <a:spcBef>
                <a:spcPct val="35000"/>
              </a:spcBef>
              <a:buClr>
                <a:schemeClr val="hlink"/>
              </a:buClr>
              <a:buSzPct val="80000"/>
              <a:buFont typeface="Monotype Sorts" charset="2"/>
              <a:buChar char="l"/>
              <a:defRPr/>
            </a:pPr>
            <a:r>
              <a:rPr kumimoji="1" lang="en-US" altLang="en-US" sz="2000" dirty="0">
                <a:ea typeface="ＭＳ Ｐゴシック" charset="-128"/>
              </a:rPr>
              <a:t>The schema </a:t>
            </a:r>
            <a:r>
              <a:rPr kumimoji="1" lang="en-US" altLang="en-US" sz="2000" i="1" dirty="0" err="1">
                <a:ea typeface="ＭＳ Ｐゴシック" charset="-128"/>
              </a:rPr>
              <a:t>eval_for</a:t>
            </a:r>
            <a:r>
              <a:rPr kumimoji="1" lang="en-US" altLang="en-US" sz="2000" i="1" dirty="0">
                <a:ea typeface="ＭＳ Ｐゴシック" charset="-128"/>
              </a:rPr>
              <a:t> </a:t>
            </a:r>
            <a:r>
              <a:rPr kumimoji="1" lang="en-US" altLang="en-US" sz="2000" dirty="0">
                <a:ea typeface="ＭＳ Ｐゴシック" charset="-128"/>
              </a:rPr>
              <a:t>is:</a:t>
            </a:r>
          </a:p>
          <a:p>
            <a:pPr marL="600075" lvl="1" indent="-257175">
              <a:spcBef>
                <a:spcPct val="35000"/>
              </a:spcBef>
              <a:buClr>
                <a:schemeClr val="tx2"/>
              </a:buClr>
              <a:buSzPct val="90000"/>
              <a:defRPr/>
            </a:pPr>
            <a:r>
              <a:rPr kumimoji="1" lang="en-US" altLang="en-US" sz="2000" dirty="0">
                <a:ea typeface="ＭＳ Ｐゴシック" charset="-128"/>
              </a:rPr>
              <a:t>	       </a:t>
            </a:r>
            <a:r>
              <a:rPr kumimoji="1" lang="en-US" altLang="en-US" sz="2000" i="1" dirty="0" err="1">
                <a:ea typeface="ＭＳ Ｐゴシック" charset="-128"/>
              </a:rPr>
              <a:t>eval_for</a:t>
            </a:r>
            <a:r>
              <a:rPr kumimoji="1" lang="en-US" altLang="en-US" sz="2000" i="1" dirty="0">
                <a:ea typeface="ＭＳ Ｐゴシック" charset="-128"/>
              </a:rPr>
              <a:t> </a:t>
            </a:r>
            <a:r>
              <a:rPr kumimoji="1" lang="en-US" altLang="en-US" sz="2000" dirty="0">
                <a:ea typeface="ＭＳ Ｐゴシック" charset="-128"/>
              </a:rPr>
              <a:t>(</a:t>
            </a:r>
            <a:r>
              <a:rPr kumimoji="1" lang="en-US" altLang="en-US" sz="2000" i="1" dirty="0" err="1">
                <a:ea typeface="ＭＳ Ｐゴシック" charset="-128"/>
              </a:rPr>
              <a:t>s_ID</a:t>
            </a:r>
            <a:r>
              <a:rPr kumimoji="1" lang="en-US" altLang="en-US" sz="2000" i="1" dirty="0">
                <a:ea typeface="ＭＳ Ｐゴシック" charset="-128"/>
              </a:rPr>
              <a:t>, </a:t>
            </a:r>
            <a:r>
              <a:rPr kumimoji="1" lang="en-US" altLang="en-US" sz="2000" i="1" dirty="0" err="1">
                <a:ea typeface="ＭＳ Ｐゴシック" charset="-128"/>
              </a:rPr>
              <a:t>project_id</a:t>
            </a:r>
            <a:r>
              <a:rPr kumimoji="1" lang="en-US" altLang="en-US" sz="2000" i="1" dirty="0">
                <a:ea typeface="ＭＳ Ｐゴシック" charset="-128"/>
              </a:rPr>
              <a:t>, </a:t>
            </a:r>
            <a:r>
              <a:rPr kumimoji="1" lang="en-US" altLang="en-US" sz="2000" i="1" dirty="0" err="1">
                <a:ea typeface="ＭＳ Ｐゴシック" charset="-128"/>
              </a:rPr>
              <a:t>i_ID</a:t>
            </a:r>
            <a:r>
              <a:rPr kumimoji="1" lang="en-US" altLang="en-US" sz="2000" i="1" dirty="0">
                <a:ea typeface="ＭＳ Ｐゴシック" charset="-128"/>
              </a:rPr>
              <a:t>, </a:t>
            </a:r>
            <a:r>
              <a:rPr kumimoji="1" lang="en-US" altLang="en-US" sz="2000" i="1" dirty="0" err="1">
                <a:ea typeface="ＭＳ Ｐゴシック" charset="-128"/>
              </a:rPr>
              <a:t>evaluation_id</a:t>
            </a:r>
            <a:r>
              <a:rPr kumimoji="1" lang="en-US" altLang="en-US" sz="2000" dirty="0">
                <a:ea typeface="ＭＳ Ｐゴシック" charset="-128"/>
              </a:rPr>
              <a:t>)</a:t>
            </a:r>
          </a:p>
          <a:p>
            <a:pPr marL="557213" lvl="1" indent="-214313">
              <a:spcBef>
                <a:spcPct val="35000"/>
              </a:spcBef>
              <a:buClr>
                <a:schemeClr val="hlink"/>
              </a:buClr>
              <a:buSzPct val="80000"/>
              <a:buFont typeface="Monotype Sorts" charset="2"/>
              <a:buChar char="l"/>
              <a:defRPr/>
            </a:pPr>
            <a:r>
              <a:rPr kumimoji="1" lang="en-US" altLang="en-US" sz="2000" dirty="0">
                <a:ea typeface="ＭＳ Ｐゴシック" charset="-128"/>
              </a:rPr>
              <a:t>The schema </a:t>
            </a:r>
            <a:r>
              <a:rPr kumimoji="1" lang="en-US" altLang="en-US" sz="2000" i="1" dirty="0" err="1">
                <a:ea typeface="ＭＳ Ｐゴシック" charset="-128"/>
              </a:rPr>
              <a:t>proj_guide</a:t>
            </a:r>
            <a:r>
              <a:rPr kumimoji="1" lang="en-US" altLang="en-US" sz="2000" dirty="0">
                <a:ea typeface="ＭＳ Ｐゴシック" charset="-128"/>
              </a:rPr>
              <a:t> is redundant.</a:t>
            </a:r>
          </a:p>
          <a:p>
            <a:pPr marL="257175" indent="-257175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/>
            </a:pPr>
            <a:endParaRPr kumimoji="1" lang="en-US" altLang="en-US" sz="2000" dirty="0">
              <a:ea typeface="ＭＳ Ｐゴシック" charset="-128"/>
            </a:endParaRPr>
          </a:p>
          <a:p>
            <a:pPr marL="257175" indent="-257175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/>
            </a:pPr>
            <a:endParaRPr kumimoji="1" lang="en-US" altLang="en-US" sz="20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2601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>
                <a:effectLst/>
                <a:ea typeface="ＭＳ Ｐゴシック" panose="020B0600070205080204" pitchFamily="34" charset="-128"/>
              </a:rPr>
              <a:t>Design Approaches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62890" y="964567"/>
            <a:ext cx="8686800" cy="5401943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Entity Relationship Model (covered in this chapter)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Models an enterprise as a collection of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entities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relationships</a:t>
            </a:r>
          </a:p>
          <a:p>
            <a:pPr lvl="2"/>
            <a:r>
              <a:rPr lang="en-US" altLang="en-US" dirty="0" smtClean="0">
                <a:ea typeface="ＭＳ Ｐゴシック" panose="020B0600070205080204" pitchFamily="34" charset="-128"/>
              </a:rPr>
              <a:t>Entity: a “thing” or “object” in the enterprise that is distinguishable from other objects</a:t>
            </a:r>
          </a:p>
          <a:p>
            <a:pPr lvl="3"/>
            <a:r>
              <a:rPr lang="en-US" altLang="en-US" dirty="0" smtClean="0">
                <a:ea typeface="ＭＳ Ｐゴシック" panose="020B0600070205080204" pitchFamily="34" charset="-128"/>
              </a:rPr>
              <a:t>Described by a set of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attributes</a:t>
            </a:r>
            <a:endParaRPr lang="en-US" altLang="en-US" dirty="0" smtClean="0">
              <a:ea typeface="ＭＳ Ｐゴシック" panose="020B0600070205080204" pitchFamily="34" charset="-128"/>
            </a:endParaRPr>
          </a:p>
          <a:p>
            <a:pPr lvl="2"/>
            <a:r>
              <a:rPr lang="en-US" altLang="en-US" dirty="0" smtClean="0">
                <a:ea typeface="ＭＳ Ｐゴシック" panose="020B0600070205080204" pitchFamily="34" charset="-128"/>
              </a:rPr>
              <a:t>Relationship: an association among several entities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Represented diagrammatically by an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entity-relationship diagram: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Normalization Theory (Chapter 8)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Formalize what designs are bad, and test for them</a:t>
            </a:r>
          </a:p>
          <a:p>
            <a:pPr lvl="1">
              <a:buFont typeface="Monotype Sorts" charset="2"/>
              <a:buNone/>
            </a:pP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709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4"/>
          <p:cNvSpPr>
            <a:spLocks noGrp="1" noChangeArrowheads="1"/>
          </p:cNvSpPr>
          <p:nvPr>
            <p:ph type="ctr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altLang="en-US" sz="3200" dirty="0" smtClean="0">
                <a:effectLst/>
                <a:ea typeface="ＭＳ Ｐゴシック" panose="020B0600070205080204" pitchFamily="34" charset="-128"/>
              </a:rPr>
              <a:t>Design Issues</a:t>
            </a:r>
          </a:p>
        </p:txBody>
      </p:sp>
    </p:spTree>
    <p:extLst>
      <p:ext uri="{BB962C8B-B14F-4D97-AF65-F5344CB8AC3E}">
        <p14:creationId xmlns:p14="http://schemas.microsoft.com/office/powerpoint/2010/main" val="141936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7591" y="135017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Entities vs. Attributes</a:t>
            </a:r>
            <a:endParaRPr lang="en-US" dirty="0">
              <a:ea typeface="+mj-ea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2880" y="982980"/>
            <a:ext cx="8583930" cy="530352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Use of entity sets vs. attributes</a:t>
            </a:r>
            <a:br>
              <a:rPr lang="en-US" altLang="en-US" dirty="0" smtClean="0">
                <a:ea typeface="ＭＳ Ｐゴシック" panose="020B0600070205080204" pitchFamily="34" charset="-128"/>
              </a:rPr>
            </a:br>
            <a: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  <a:t/>
            </a:r>
            <a:br>
              <a:rPr lang="en-US" altLang="en-US" b="1" dirty="0">
                <a:solidFill>
                  <a:schemeClr val="tx2"/>
                </a:solidFill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/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/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/>
            </a:r>
            <a:br>
              <a:rPr lang="en-US" altLang="en-US" dirty="0">
                <a:ea typeface="ＭＳ Ｐゴシック" panose="020B0600070205080204" pitchFamily="34" charset="-128"/>
              </a:rPr>
            </a:br>
            <a:endParaRPr lang="en-US" altLang="en-US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endParaRPr lang="en-US" altLang="en-US" dirty="0">
              <a:ea typeface="ＭＳ Ｐゴシック" panose="020B0600070205080204" pitchFamily="34" charset="-128"/>
            </a:endParaRP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Use of phone as an entity allows extra information about phone numbers (plus multiple phone numbers)</a:t>
            </a:r>
          </a:p>
        </p:txBody>
      </p:sp>
      <p:pic>
        <p:nvPicPr>
          <p:cNvPr id="6451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42"/>
          <a:stretch>
            <a:fillRect/>
          </a:stretch>
        </p:blipFill>
        <p:spPr bwMode="auto">
          <a:xfrm>
            <a:off x="916067" y="1827849"/>
            <a:ext cx="4567238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127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Entities vs. Relationship sets</a:t>
            </a:r>
            <a:endParaRPr lang="en-US" dirty="0">
              <a:ea typeface="+mj-ea"/>
            </a:endParaRP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54330" y="1120140"/>
            <a:ext cx="8355330" cy="4743449"/>
          </a:xfrm>
        </p:spPr>
        <p:txBody>
          <a:bodyPr/>
          <a:lstStyle/>
          <a:p>
            <a:r>
              <a:rPr lang="en-US" alt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Use of entity sets vs. relationship sets</a:t>
            </a:r>
          </a:p>
          <a:p>
            <a:pPr>
              <a:buFont typeface="Monotype Sorts" charset="2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      Possible guideline is to designate a relationship set to describe an action that occurs between entities</a:t>
            </a:r>
            <a:endParaRPr lang="en-US" altLang="en-US" b="1" dirty="0" smtClean="0">
              <a:solidFill>
                <a:srgbClr val="000099"/>
              </a:solidFill>
              <a:ea typeface="ＭＳ Ｐゴシック" panose="020B0600070205080204" pitchFamily="34" charset="-128"/>
            </a:endParaRPr>
          </a:p>
          <a:p>
            <a:endParaRPr lang="en-US" altLang="en-US" b="1" dirty="0" smtClean="0">
              <a:solidFill>
                <a:srgbClr val="000099"/>
              </a:solidFill>
              <a:ea typeface="ＭＳ Ｐゴシック" panose="020B0600070205080204" pitchFamily="34" charset="-128"/>
            </a:endParaRPr>
          </a:p>
          <a:p>
            <a:endParaRPr lang="en-US" altLang="en-US" b="1" dirty="0" smtClean="0">
              <a:solidFill>
                <a:srgbClr val="000099"/>
              </a:solidFill>
              <a:ea typeface="ＭＳ Ｐゴシック" panose="020B0600070205080204" pitchFamily="34" charset="-128"/>
            </a:endParaRPr>
          </a:p>
          <a:p>
            <a:endParaRPr lang="en-US" altLang="en-US" b="1" dirty="0" smtClean="0">
              <a:solidFill>
                <a:srgbClr val="000099"/>
              </a:solidFill>
              <a:ea typeface="ＭＳ Ｐゴシック" panose="020B0600070205080204" pitchFamily="34" charset="-128"/>
            </a:endParaRPr>
          </a:p>
          <a:p>
            <a:endParaRPr lang="en-US" altLang="en-US" b="1" dirty="0" smtClean="0">
              <a:solidFill>
                <a:srgbClr val="000099"/>
              </a:solidFill>
              <a:ea typeface="ＭＳ Ｐゴシック" panose="020B0600070205080204" pitchFamily="34" charset="-128"/>
            </a:endParaRPr>
          </a:p>
          <a:p>
            <a:endParaRPr lang="en-US" altLang="en-US" b="1" dirty="0" smtClean="0">
              <a:solidFill>
                <a:srgbClr val="000099"/>
              </a:solidFill>
              <a:ea typeface="ＭＳ Ｐゴシック" panose="020B0600070205080204" pitchFamily="34" charset="-128"/>
            </a:endParaRPr>
          </a:p>
          <a:p>
            <a:endParaRPr lang="en-US" altLang="en-US" b="1" dirty="0" smtClean="0">
              <a:solidFill>
                <a:srgbClr val="000099"/>
              </a:solidFill>
              <a:ea typeface="ＭＳ Ｐゴシック" panose="020B0600070205080204" pitchFamily="34" charset="-128"/>
            </a:endParaRPr>
          </a:p>
          <a:p>
            <a:pPr>
              <a:buFont typeface="Monotype Sorts" charset="2"/>
              <a:buNone/>
            </a:pPr>
            <a:endParaRPr lang="en-US" altLang="en-US" b="1" dirty="0" smtClean="0">
              <a:solidFill>
                <a:srgbClr val="000099"/>
              </a:solidFill>
              <a:ea typeface="ＭＳ Ｐゴシック" panose="020B0600070205080204" pitchFamily="34" charset="-128"/>
            </a:endParaRPr>
          </a:p>
          <a:p>
            <a:r>
              <a:rPr lang="en-US" alt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Placement of relationship attributes</a:t>
            </a:r>
          </a:p>
          <a:p>
            <a:endParaRPr lang="en-US" altLang="en-US" b="1" dirty="0" smtClean="0">
              <a:solidFill>
                <a:srgbClr val="000099"/>
              </a:solidFill>
              <a:ea typeface="ＭＳ Ｐゴシック" panose="020B0600070205080204" pitchFamily="34" charset="-128"/>
            </a:endParaRPr>
          </a:p>
          <a:p>
            <a:endParaRPr lang="en-US" altLang="en-US" b="1" dirty="0" smtClean="0">
              <a:solidFill>
                <a:srgbClr val="000099"/>
              </a:solidFill>
              <a:ea typeface="ＭＳ Ｐゴシック" panose="020B0600070205080204" pitchFamily="34" charset="-128"/>
            </a:endParaRPr>
          </a:p>
          <a:p>
            <a:endParaRPr lang="en-US" altLang="en-US" b="1" dirty="0" smtClean="0">
              <a:solidFill>
                <a:srgbClr val="000099"/>
              </a:solidFill>
              <a:ea typeface="ＭＳ Ｐゴシック" panose="020B0600070205080204" pitchFamily="34" charset="-128"/>
            </a:endParaRPr>
          </a:p>
          <a:p>
            <a:pPr marL="28448794" lvl="1" indent="-28105894"/>
            <a:endParaRPr lang="en-US" altLang="en-US" dirty="0" smtClean="0">
              <a:solidFill>
                <a:srgbClr val="000099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65540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2396132"/>
            <a:ext cx="4824492" cy="177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6178" y="4480561"/>
            <a:ext cx="78191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sz="1600" b="1" dirty="0">
                <a:ea typeface="ＭＳ Ｐゴシック" charset="-128"/>
              </a:rPr>
              <a:t>For example, attribute date as attribute of advisor or as attribute of student</a:t>
            </a:r>
          </a:p>
        </p:txBody>
      </p:sp>
    </p:spTree>
    <p:extLst>
      <p:ext uri="{BB962C8B-B14F-4D97-AF65-F5344CB8AC3E}">
        <p14:creationId xmlns:p14="http://schemas.microsoft.com/office/powerpoint/2010/main" val="397090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31570" y="160020"/>
            <a:ext cx="7475220" cy="60579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Binary Vs. Non-Binary Relationships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82880" y="994410"/>
            <a:ext cx="8721090" cy="534924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Although it is possible to replace any non-binary (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n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-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ary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, for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n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&gt; 2) relationship set by a number of distinct binary relationship sets, a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n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-</a:t>
            </a:r>
            <a:r>
              <a:rPr lang="en-US" altLang="en-US" dirty="0" err="1" smtClean="0">
                <a:ea typeface="ＭＳ Ｐゴシック" panose="020B0600070205080204" pitchFamily="34" charset="-128"/>
              </a:rPr>
              <a:t>ary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relationship set shows more clearly that several entities participate in a single relationship.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Some relationships that appear to be non-binary may be better represented using binary relationships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For example,  a ternary relationship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parents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, relating a child to his/her father and mother, is best replaced by two binary relationships, 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father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and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mother</a:t>
            </a:r>
          </a:p>
          <a:p>
            <a:pPr lvl="2"/>
            <a:r>
              <a:rPr lang="en-US" altLang="en-US" dirty="0" smtClean="0">
                <a:ea typeface="ＭＳ Ｐゴシック" panose="020B0600070205080204" pitchFamily="34" charset="-128"/>
              </a:rPr>
              <a:t>Using two binary relationships allows partial information (e.g., only mother being known)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But there are some relationships that are naturally non-binary</a:t>
            </a:r>
          </a:p>
          <a:p>
            <a:pPr lvl="2"/>
            <a:r>
              <a:rPr lang="en-US" altLang="en-US" dirty="0" smtClean="0">
                <a:ea typeface="ＭＳ Ｐゴシック" panose="020B0600070205080204" pitchFamily="34" charset="-128"/>
              </a:rPr>
              <a:t>Example: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proj_guide</a:t>
            </a:r>
            <a:endParaRPr lang="en-US" altLang="en-US" i="1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693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28650" y="171450"/>
            <a:ext cx="8218170" cy="491490"/>
          </a:xfrm>
        </p:spPr>
        <p:txBody>
          <a:bodyPr/>
          <a:lstStyle/>
          <a:p>
            <a:pPr>
              <a:defRPr/>
            </a:pPr>
            <a:r>
              <a:rPr lang="en-US" sz="1800" dirty="0">
                <a:ea typeface="+mj-ea"/>
              </a:rPr>
              <a:t>Converting Non-Binary Relationships to Binary Form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85750" y="857250"/>
            <a:ext cx="8709660" cy="345186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In general, any non-binary relationship can be represented using binary relationships by creating an artificial entity set.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Replace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R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between entity sets A, B and C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by an entity set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E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, and three relationship sets: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		1.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R</a:t>
            </a:r>
            <a:r>
              <a:rPr lang="en-US" altLang="en-US" i="1" baseline="-25000" dirty="0" smtClean="0">
                <a:ea typeface="ＭＳ Ｐゴシック" panose="020B0600070205080204" pitchFamily="34" charset="-128"/>
              </a:rPr>
              <a:t>A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, relating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E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A       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2. 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R</a:t>
            </a:r>
            <a:r>
              <a:rPr lang="en-US" altLang="en-US" i="1" baseline="-25000" dirty="0" smtClean="0">
                <a:ea typeface="ＭＳ Ｐゴシック" panose="020B0600070205080204" pitchFamily="34" charset="-128"/>
              </a:rPr>
              <a:t>B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, relating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E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B      </a:t>
            </a:r>
            <a:br>
              <a:rPr lang="en-US" altLang="en-US" i="1" dirty="0" smtClean="0">
                <a:ea typeface="ＭＳ Ｐゴシック" panose="020B0600070205080204" pitchFamily="34" charset="-128"/>
              </a:rPr>
            </a:br>
            <a:r>
              <a:rPr lang="en-US" altLang="en-US" i="1" dirty="0" smtClean="0">
                <a:ea typeface="ＭＳ Ｐゴシック" panose="020B0600070205080204" pitchFamily="34" charset="-128"/>
              </a:rPr>
              <a:t>        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3.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R</a:t>
            </a:r>
            <a:r>
              <a:rPr lang="en-US" altLang="en-US" i="1" baseline="-25000" dirty="0" smtClean="0">
                <a:ea typeface="ＭＳ Ｐゴシック" panose="020B0600070205080204" pitchFamily="34" charset="-128"/>
              </a:rPr>
              <a:t>C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, relating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E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and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C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Create an identifying attribute for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E and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add any attributes of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R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to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E 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>
                <a:ea typeface="ＭＳ Ｐゴシック" panose="020B0600070205080204" pitchFamily="34" charset="-128"/>
              </a:rPr>
              <a:t>For each relationship (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a</a:t>
            </a:r>
            <a:r>
              <a:rPr lang="en-US" altLang="en-US" i="1" baseline="-25000" dirty="0" err="1" smtClean="0">
                <a:ea typeface="ＭＳ Ｐゴシック" panose="020B0600070205080204" pitchFamily="34" charset="-128"/>
              </a:rPr>
              <a:t>i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 , b</a:t>
            </a:r>
            <a:r>
              <a:rPr lang="en-US" altLang="en-US" i="1" baseline="-25000" dirty="0" smtClean="0">
                <a:ea typeface="ＭＳ Ｐゴシック" panose="020B0600070205080204" pitchFamily="34" charset="-128"/>
              </a:rPr>
              <a:t>i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 , c</a:t>
            </a:r>
            <a:r>
              <a:rPr lang="en-US" altLang="en-US" i="1" baseline="-25000" dirty="0" smtClean="0">
                <a:ea typeface="ＭＳ Ｐゴシック" panose="020B0600070205080204" pitchFamily="34" charset="-128"/>
              </a:rPr>
              <a:t>i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) in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R,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create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	      1. a new entity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e</a:t>
            </a:r>
            <a:r>
              <a:rPr lang="en-US" altLang="en-US" i="1" baseline="-25000" dirty="0" err="1" smtClean="0">
                <a:ea typeface="ＭＳ Ｐゴシック" panose="020B0600070205080204" pitchFamily="34" charset="-128"/>
              </a:rPr>
              <a:t>i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in the entity set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E      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2. add (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e</a:t>
            </a:r>
            <a:r>
              <a:rPr lang="en-US" altLang="en-US" i="1" baseline="-25000" dirty="0" err="1" smtClean="0">
                <a:ea typeface="ＭＳ Ｐゴシック" panose="020B0600070205080204" pitchFamily="34" charset="-128"/>
              </a:rPr>
              <a:t>i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 , 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a</a:t>
            </a:r>
            <a:r>
              <a:rPr lang="en-US" altLang="en-US" i="1" baseline="-25000" dirty="0" err="1" smtClean="0">
                <a:ea typeface="ＭＳ Ｐゴシック" panose="020B0600070205080204" pitchFamily="34" charset="-128"/>
              </a:rPr>
              <a:t>i</a:t>
            </a:r>
            <a:r>
              <a:rPr lang="en-US" altLang="en-US" i="1" baseline="-25000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) to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R</a:t>
            </a:r>
            <a:r>
              <a:rPr lang="en-US" altLang="en-US" i="1" baseline="-25000" dirty="0" smtClean="0">
                <a:ea typeface="ＭＳ Ｐゴシック" panose="020B0600070205080204" pitchFamily="34" charset="-128"/>
              </a:rPr>
              <a:t>A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 smtClean="0">
                <a:ea typeface="ＭＳ Ｐゴシック" panose="020B0600070205080204" pitchFamily="34" charset="-128"/>
              </a:rPr>
              <a:t>	      3. add (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e</a:t>
            </a:r>
            <a:r>
              <a:rPr lang="en-US" altLang="en-US" i="1" baseline="-25000" dirty="0" err="1" smtClean="0">
                <a:ea typeface="ＭＳ Ｐゴシック" panose="020B0600070205080204" pitchFamily="34" charset="-128"/>
              </a:rPr>
              <a:t>i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 , b</a:t>
            </a:r>
            <a:r>
              <a:rPr lang="en-US" altLang="en-US" i="1" baseline="-25000" dirty="0" smtClean="0">
                <a:ea typeface="ＭＳ Ｐゴシック" panose="020B0600070205080204" pitchFamily="34" charset="-128"/>
              </a:rPr>
              <a:t>i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) to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R</a:t>
            </a:r>
            <a:r>
              <a:rPr lang="en-US" altLang="en-US" i="1" baseline="-25000" dirty="0" smtClean="0">
                <a:ea typeface="ＭＳ Ｐゴシック" panose="020B0600070205080204" pitchFamily="34" charset="-128"/>
              </a:rPr>
              <a:t>B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     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	                4. add (</a:t>
            </a:r>
            <a:r>
              <a:rPr lang="en-US" altLang="en-US" i="1" dirty="0" err="1" smtClean="0">
                <a:ea typeface="ＭＳ Ｐゴシック" panose="020B0600070205080204" pitchFamily="34" charset="-128"/>
              </a:rPr>
              <a:t>e</a:t>
            </a:r>
            <a:r>
              <a:rPr lang="en-US" altLang="en-US" i="1" baseline="-25000" dirty="0" err="1" smtClean="0">
                <a:ea typeface="ＭＳ Ｐゴシック" panose="020B0600070205080204" pitchFamily="34" charset="-128"/>
              </a:rPr>
              <a:t>i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 , c</a:t>
            </a:r>
            <a:r>
              <a:rPr lang="en-US" altLang="en-US" i="1" baseline="-25000" dirty="0" smtClean="0">
                <a:ea typeface="ＭＳ Ｐゴシック" panose="020B0600070205080204" pitchFamily="34" charset="-128"/>
              </a:rPr>
              <a:t>i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) to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R</a:t>
            </a:r>
            <a:r>
              <a:rPr lang="en-US" altLang="en-US" i="1" baseline="-25000" dirty="0" smtClean="0">
                <a:ea typeface="ＭＳ Ｐゴシック" panose="020B0600070205080204" pitchFamily="34" charset="-128"/>
              </a:rPr>
              <a:t>C</a:t>
            </a:r>
          </a:p>
        </p:txBody>
      </p:sp>
      <p:pic>
        <p:nvPicPr>
          <p:cNvPr id="6758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010" y="4396504"/>
            <a:ext cx="6115049" cy="207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63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05264"/>
            <a:ext cx="8012429" cy="522685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Converting Non-Binary Relationships (Cont.)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77190" y="925830"/>
            <a:ext cx="8423909" cy="488061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Also need to translate constraints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Translating all constraints may not be possible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There may be instances in the translated schema that</a:t>
            </a:r>
            <a:br>
              <a:rPr lang="en-US" altLang="en-US" dirty="0" smtClean="0">
                <a:ea typeface="ＭＳ Ｐゴシック" panose="020B0600070205080204" pitchFamily="34" charset="-128"/>
              </a:rPr>
            </a:br>
            <a:r>
              <a:rPr lang="en-US" altLang="en-US" dirty="0" smtClean="0">
                <a:ea typeface="ＭＳ Ｐゴシック" panose="020B0600070205080204" pitchFamily="34" charset="-128"/>
              </a:rPr>
              <a:t>cannot correspond to any instance of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R</a:t>
            </a:r>
          </a:p>
          <a:p>
            <a:pPr lvl="2"/>
            <a:r>
              <a:rPr lang="en-US" altLang="en-US" dirty="0" smtClean="0">
                <a:ea typeface="ＭＳ Ｐゴシック" panose="020B0600070205080204" pitchFamily="34" charset="-128"/>
              </a:rPr>
              <a:t>Exercise: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  add constraints to the relationships R</a:t>
            </a:r>
            <a:r>
              <a:rPr lang="en-US" altLang="en-US" i="1" baseline="-25000" dirty="0" smtClean="0">
                <a:ea typeface="ＭＳ Ｐゴシック" panose="020B0600070205080204" pitchFamily="34" charset="-128"/>
              </a:rPr>
              <a:t>A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, R</a:t>
            </a:r>
            <a:r>
              <a:rPr lang="en-US" altLang="en-US" i="1" baseline="-25000" dirty="0" smtClean="0">
                <a:ea typeface="ＭＳ Ｐゴシック" panose="020B0600070205080204" pitchFamily="34" charset="-128"/>
              </a:rPr>
              <a:t>B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 and R</a:t>
            </a:r>
            <a:r>
              <a:rPr lang="en-US" altLang="en-US" i="1" baseline="-25000" dirty="0" smtClean="0">
                <a:ea typeface="ＭＳ Ｐゴシック" panose="020B0600070205080204" pitchFamily="34" charset="-128"/>
              </a:rPr>
              <a:t>C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to ensure that a newly created entity corresponds to exactly one entity in each of entity sets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A, B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and </a:t>
            </a:r>
            <a:r>
              <a:rPr lang="en-US" altLang="en-US" i="1" dirty="0" smtClean="0">
                <a:ea typeface="ＭＳ Ｐゴシック" panose="020B0600070205080204" pitchFamily="34" charset="-128"/>
              </a:rPr>
              <a:t>C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We can avoid creating an identifying attribute by making E a weak entity set (described shortly) identified by the three relationship sets </a:t>
            </a:r>
          </a:p>
          <a:p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480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E-R Design Decisions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4320" y="960120"/>
            <a:ext cx="8571229" cy="460629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The use of an attribute or entity set to represent an object.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Whether a real-world concept is best expressed by an entity set or a relationship set.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The use of a ternary relationship versus a pair of binary relationships.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The use of a strong or weak entity set.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The use of specialization/generalization – contributes to modularity in the design.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The use of aggregation – can treat the aggregate entity set as a single unit without concern for the details of its internal structure.</a:t>
            </a:r>
          </a:p>
        </p:txBody>
      </p:sp>
    </p:spTree>
    <p:extLst>
      <p:ext uri="{BB962C8B-B14F-4D97-AF65-F5344CB8AC3E}">
        <p14:creationId xmlns:p14="http://schemas.microsoft.com/office/powerpoint/2010/main" val="81120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662940" y="194311"/>
            <a:ext cx="8241030" cy="514349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Summary of Symbols Used in E-R Notation</a:t>
            </a:r>
          </a:p>
        </p:txBody>
      </p:sp>
      <p:pic>
        <p:nvPicPr>
          <p:cNvPr id="7065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56"/>
          <a:stretch>
            <a:fillRect/>
          </a:stretch>
        </p:blipFill>
        <p:spPr bwMode="auto">
          <a:xfrm>
            <a:off x="400050" y="1020832"/>
            <a:ext cx="8602038" cy="50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902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Symbols Used in E-R Notation (Cont.)</a:t>
            </a:r>
          </a:p>
        </p:txBody>
      </p:sp>
      <p:pic>
        <p:nvPicPr>
          <p:cNvPr id="7168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72"/>
          <a:stretch>
            <a:fillRect/>
          </a:stretch>
        </p:blipFill>
        <p:spPr bwMode="auto">
          <a:xfrm>
            <a:off x="434339" y="841345"/>
            <a:ext cx="8273012" cy="561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88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Alternative ER Notations</a:t>
            </a:r>
          </a:p>
        </p:txBody>
      </p:sp>
      <p:sp>
        <p:nvSpPr>
          <p:cNvPr id="72707" name="Rectangle 116"/>
          <p:cNvSpPr>
            <a:spLocks noGrp="1" noChangeArrowheads="1"/>
          </p:cNvSpPr>
          <p:nvPr>
            <p:ph type="body" idx="1"/>
          </p:nvPr>
        </p:nvSpPr>
        <p:spPr>
          <a:xfrm>
            <a:off x="416482" y="1071802"/>
            <a:ext cx="5403986" cy="445298"/>
          </a:xfrm>
        </p:spPr>
        <p:txBody>
          <a:bodyPr/>
          <a:lstStyle/>
          <a:p>
            <a:r>
              <a:rPr kumimoji="0" lang="en-US" altLang="en-US">
                <a:ea typeface="ＭＳ Ｐゴシック" panose="020B0600070205080204" pitchFamily="34" charset="-128"/>
              </a:rPr>
              <a:t> </a:t>
            </a:r>
            <a:r>
              <a:rPr kumimoji="0" lang="en-US" altLang="en-US" smtClean="0">
                <a:ea typeface="ＭＳ Ｐゴシック" panose="020B0600070205080204" pitchFamily="34" charset="-128"/>
              </a:rPr>
              <a:t>Chen, IDE1FX, …</a:t>
            </a:r>
          </a:p>
        </p:txBody>
      </p:sp>
      <p:pic>
        <p:nvPicPr>
          <p:cNvPr id="7270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94" b="76595"/>
          <a:stretch>
            <a:fillRect/>
          </a:stretch>
        </p:blipFill>
        <p:spPr bwMode="auto">
          <a:xfrm>
            <a:off x="604600" y="1571864"/>
            <a:ext cx="7187388" cy="1865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52"/>
          <a:stretch>
            <a:fillRect/>
          </a:stretch>
        </p:blipFill>
        <p:spPr bwMode="auto">
          <a:xfrm>
            <a:off x="191451" y="3281601"/>
            <a:ext cx="8921181" cy="1038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46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95425" y="2909888"/>
            <a:ext cx="6200775" cy="4572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Outline of the ER Model</a:t>
            </a:r>
            <a:endParaRPr lang="en-US" dirty="0">
              <a:ea typeface="+mj-ea"/>
            </a:endParaRP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2209800" y="2995614"/>
            <a:ext cx="5133975" cy="2112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</a:pPr>
            <a:endParaRPr kumimoji="1" lang="en-US" altLang="en-US" sz="1350"/>
          </a:p>
        </p:txBody>
      </p:sp>
    </p:spTree>
    <p:extLst>
      <p:ext uri="{BB962C8B-B14F-4D97-AF65-F5344CB8AC3E}">
        <p14:creationId xmlns:p14="http://schemas.microsoft.com/office/powerpoint/2010/main" val="372351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Alternative ER Notations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Monotype Sorts" charset="2"/>
              <a:buNone/>
            </a:pPr>
            <a:r>
              <a:rPr lang="en-US" altLang="en-US" b="1" dirty="0" smtClean="0">
                <a:ea typeface="ＭＳ Ｐゴシック" panose="020B0600070205080204" pitchFamily="34" charset="-128"/>
              </a:rPr>
              <a:t>                                           Chen                 		     IDE1FX 						(Crows feet notation)</a:t>
            </a:r>
          </a:p>
        </p:txBody>
      </p:sp>
      <p:pic>
        <p:nvPicPr>
          <p:cNvPr id="7373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16" b="11975"/>
          <a:stretch>
            <a:fillRect/>
          </a:stretch>
        </p:blipFill>
        <p:spPr bwMode="auto">
          <a:xfrm>
            <a:off x="1231365" y="1491614"/>
            <a:ext cx="7729375" cy="472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741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UML	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982981"/>
            <a:ext cx="8641079" cy="2800350"/>
          </a:xfrm>
        </p:spPr>
        <p:txBody>
          <a:bodyPr/>
          <a:lstStyle/>
          <a:p>
            <a:r>
              <a:rPr lang="en-US" alt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UML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: Unified Modeling Language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UML has many components to graphically model different aspects of an entire software system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UML Class Diagrams correspond to E-R Diagram, but several differences.</a:t>
            </a:r>
          </a:p>
        </p:txBody>
      </p:sp>
    </p:spTree>
    <p:extLst>
      <p:ext uri="{BB962C8B-B14F-4D97-AF65-F5344CB8AC3E}">
        <p14:creationId xmlns:p14="http://schemas.microsoft.com/office/powerpoint/2010/main" val="379619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>
          <a:xfrm>
            <a:off x="982980" y="182881"/>
            <a:ext cx="7658099" cy="43434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ER vs. UML Class Diagrams</a:t>
            </a:r>
          </a:p>
        </p:txBody>
      </p:sp>
      <p:sp>
        <p:nvSpPr>
          <p:cNvPr id="75779" name="Text Box 163"/>
          <p:cNvSpPr txBox="1">
            <a:spLocks noChangeArrowheads="1"/>
          </p:cNvSpPr>
          <p:nvPr/>
        </p:nvSpPr>
        <p:spPr bwMode="auto">
          <a:xfrm>
            <a:off x="1323499" y="5899786"/>
            <a:ext cx="67377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1" dirty="0">
                <a:solidFill>
                  <a:schemeClr val="tx2"/>
                </a:solidFill>
              </a:rPr>
              <a:t>*</a:t>
            </a:r>
            <a:r>
              <a:rPr lang="en-US" altLang="en-US" sz="1800" b="1" dirty="0"/>
              <a:t>Note reversal of position in cardinality constraint depiction</a:t>
            </a:r>
          </a:p>
        </p:txBody>
      </p:sp>
      <p:pic>
        <p:nvPicPr>
          <p:cNvPr id="7578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93"/>
          <a:stretch>
            <a:fillRect/>
          </a:stretch>
        </p:blipFill>
        <p:spPr bwMode="auto">
          <a:xfrm>
            <a:off x="468189" y="862965"/>
            <a:ext cx="8448361" cy="479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18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ER vs. UML Class Diagrams</a:t>
            </a:r>
          </a:p>
        </p:txBody>
      </p:sp>
      <p:sp>
        <p:nvSpPr>
          <p:cNvPr id="76803" name="Text Box 82"/>
          <p:cNvSpPr txBox="1">
            <a:spLocks noChangeArrowheads="1"/>
          </p:cNvSpPr>
          <p:nvPr/>
        </p:nvSpPr>
        <p:spPr bwMode="auto">
          <a:xfrm>
            <a:off x="719852" y="1102757"/>
            <a:ext cx="1866780" cy="2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3750" rIns="67500" bIns="3375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4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altLang="en-US" sz="1350" b="1" dirty="0">
                <a:solidFill>
                  <a:srgbClr val="000000"/>
                </a:solidFill>
                <a:latin typeface="Arial" panose="020B0604020202020204" pitchFamily="34" charset="0"/>
              </a:rPr>
              <a:t>ER Diagram Notation</a:t>
            </a:r>
          </a:p>
        </p:txBody>
      </p:sp>
      <p:sp>
        <p:nvSpPr>
          <p:cNvPr id="76804" name="Text Box 83"/>
          <p:cNvSpPr txBox="1">
            <a:spLocks noChangeArrowheads="1"/>
          </p:cNvSpPr>
          <p:nvPr/>
        </p:nvSpPr>
        <p:spPr bwMode="auto">
          <a:xfrm>
            <a:off x="5279709" y="997255"/>
            <a:ext cx="1623122" cy="28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7500" tIns="33750" rIns="67500" bIns="33750"/>
          <a:lstStyle>
            <a:lvl1pPr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449263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>
              <a:lnSpc>
                <a:spcPct val="104000"/>
              </a:lnSpc>
              <a:buClr>
                <a:srgbClr val="000000"/>
              </a:buClr>
              <a:buSzPct val="45000"/>
              <a:buFont typeface="Wingdings" panose="05000000000000000000" pitchFamily="2" charset="2"/>
              <a:buNone/>
            </a:pPr>
            <a:r>
              <a:rPr lang="en-US" altLang="en-US" sz="1350" b="1" dirty="0">
                <a:solidFill>
                  <a:srgbClr val="000000"/>
                </a:solidFill>
                <a:latin typeface="Arial" panose="020B0604020202020204" pitchFamily="34" charset="0"/>
              </a:rPr>
              <a:t>Equivalent in UML</a:t>
            </a:r>
          </a:p>
        </p:txBody>
      </p:sp>
      <p:sp>
        <p:nvSpPr>
          <p:cNvPr id="76805" name="Text Box 84"/>
          <p:cNvSpPr txBox="1">
            <a:spLocks noChangeArrowheads="1"/>
          </p:cNvSpPr>
          <p:nvPr/>
        </p:nvSpPr>
        <p:spPr bwMode="auto">
          <a:xfrm>
            <a:off x="343377" y="5652136"/>
            <a:ext cx="828309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350" dirty="0">
                <a:solidFill>
                  <a:schemeClr val="tx2"/>
                </a:solidFill>
              </a:rPr>
              <a:t>*</a:t>
            </a:r>
            <a:r>
              <a:rPr lang="en-US" altLang="en-US" sz="1800" b="1" dirty="0"/>
              <a:t>Generalization can use merged or separate arrows </a:t>
            </a:r>
            <a:r>
              <a:rPr lang="en-US" altLang="en-US" sz="1800" b="1" dirty="0" smtClean="0"/>
              <a:t>independent  of </a:t>
            </a:r>
            <a:r>
              <a:rPr lang="en-US" altLang="en-US" sz="1800" b="1" dirty="0"/>
              <a:t>disjoint/overlapping</a:t>
            </a:r>
            <a:endParaRPr lang="en-US" altLang="en-US" sz="1800" b="1" dirty="0">
              <a:solidFill>
                <a:schemeClr val="tx2"/>
              </a:solidFill>
            </a:endParaRPr>
          </a:p>
        </p:txBody>
      </p:sp>
      <p:pic>
        <p:nvPicPr>
          <p:cNvPr id="7680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12" r="11429"/>
          <a:stretch>
            <a:fillRect/>
          </a:stretch>
        </p:blipFill>
        <p:spPr bwMode="auto">
          <a:xfrm>
            <a:off x="343376" y="1391720"/>
            <a:ext cx="8283099" cy="4154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128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UML Class Diagrams (Cont.)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7180" y="937261"/>
            <a:ext cx="8548370" cy="2880359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Binary relationship sets are represented in UML by just drawing a line connecting the entity sets. The relationship set name is written adjacent to the line.  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The role played by an entity set in a relationship set may also be specified by writing the role name on the line, adjacent to the entity set. 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The relationship set name may alternatively be written in a box, along with attributes of the relationship set, and the box is connected, using a dotted line, to the line depicting the  relationship set.</a:t>
            </a:r>
          </a:p>
        </p:txBody>
      </p:sp>
    </p:spTree>
    <p:extLst>
      <p:ext uri="{BB962C8B-B14F-4D97-AF65-F5344CB8AC3E}">
        <p14:creationId xmlns:p14="http://schemas.microsoft.com/office/powerpoint/2010/main" val="119416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>
                <a:ea typeface="+mj-ea"/>
              </a:rPr>
              <a:t>End of </a:t>
            </a:r>
            <a:r>
              <a:rPr lang="en-US" sz="3200" dirty="0" smtClean="0">
                <a:ea typeface="+mj-ea"/>
              </a:rPr>
              <a:t> Chapter  </a:t>
            </a:r>
            <a:r>
              <a:rPr lang="en-US" sz="3200" dirty="0">
                <a:ea typeface="+mj-ea"/>
              </a:rPr>
              <a:t>7</a:t>
            </a:r>
            <a:br>
              <a:rPr lang="en-US" sz="3200" dirty="0">
                <a:ea typeface="+mj-ea"/>
              </a:rPr>
            </a:br>
            <a:endParaRPr lang="en-US" sz="3200" dirty="0"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791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Chapter </a:t>
            </a:r>
            <a:r>
              <a:rPr lang="en-US" sz="3200" dirty="0" smtClean="0"/>
              <a:t>8  </a:t>
            </a:r>
            <a:br>
              <a:rPr lang="en-US" sz="3200" dirty="0" smtClean="0"/>
            </a:br>
            <a:r>
              <a:rPr lang="en-US" sz="3200" dirty="0" smtClean="0"/>
              <a:t>Relational </a:t>
            </a:r>
            <a:r>
              <a:rPr lang="en-US" sz="3200" dirty="0"/>
              <a:t>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107246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51560" y="182881"/>
            <a:ext cx="7783830" cy="1097279"/>
          </a:xfrm>
        </p:spPr>
        <p:txBody>
          <a:bodyPr/>
          <a:lstStyle/>
          <a:p>
            <a:r>
              <a:rPr lang="en-US" sz="3200" dirty="0"/>
              <a:t>Chapter </a:t>
            </a:r>
            <a:r>
              <a:rPr lang="en-US" sz="3200" dirty="0" smtClean="0"/>
              <a:t>8 </a:t>
            </a:r>
            <a:br>
              <a:rPr lang="en-US" sz="3200" dirty="0" smtClean="0"/>
            </a:br>
            <a:r>
              <a:rPr lang="en-US" sz="3200" dirty="0" smtClean="0"/>
              <a:t>Relational </a:t>
            </a:r>
            <a:r>
              <a:rPr lang="en-US" sz="3200" dirty="0"/>
              <a:t>Database Design</a:t>
            </a:r>
          </a:p>
        </p:txBody>
      </p:sp>
      <p:sp>
        <p:nvSpPr>
          <p:cNvPr id="64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4330" y="1520190"/>
            <a:ext cx="8355330" cy="4583430"/>
          </a:xfrm>
        </p:spPr>
        <p:txBody>
          <a:bodyPr/>
          <a:lstStyle/>
          <a:p>
            <a:r>
              <a:rPr lang="en-US" dirty="0"/>
              <a:t>Features of Good Relational Design</a:t>
            </a:r>
          </a:p>
          <a:p>
            <a:r>
              <a:rPr lang="en-US" dirty="0"/>
              <a:t>Atomic Domains and First Normal Form</a:t>
            </a:r>
          </a:p>
          <a:p>
            <a:r>
              <a:rPr lang="en-US" dirty="0"/>
              <a:t>Decomposition Using Functional Dependencies</a:t>
            </a:r>
          </a:p>
          <a:p>
            <a:r>
              <a:rPr lang="en-US" dirty="0"/>
              <a:t>Functional Dependency Theory</a:t>
            </a:r>
          </a:p>
          <a:p>
            <a:r>
              <a:rPr lang="en-US" dirty="0"/>
              <a:t>Algorithms for Functional Dependencies</a:t>
            </a:r>
          </a:p>
          <a:p>
            <a:r>
              <a:rPr lang="en-US" dirty="0"/>
              <a:t>Decomposition Using Multivalued Dependencies </a:t>
            </a:r>
          </a:p>
          <a:p>
            <a:r>
              <a:rPr lang="en-US" dirty="0"/>
              <a:t>More Normal Form</a:t>
            </a:r>
          </a:p>
          <a:p>
            <a:r>
              <a:rPr lang="en-US" dirty="0"/>
              <a:t>Database-Design Process</a:t>
            </a:r>
          </a:p>
          <a:p>
            <a:r>
              <a:rPr lang="en-US" dirty="0"/>
              <a:t>Modeling Temporal Data</a:t>
            </a:r>
          </a:p>
        </p:txBody>
      </p:sp>
    </p:spTree>
    <p:extLst>
      <p:ext uri="{BB962C8B-B14F-4D97-AF65-F5344CB8AC3E}">
        <p14:creationId xmlns:p14="http://schemas.microsoft.com/office/powerpoint/2010/main" val="272866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 Schemas?</a:t>
            </a:r>
          </a:p>
        </p:txBody>
      </p:sp>
      <p:sp>
        <p:nvSpPr>
          <p:cNvPr id="65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we combine </a:t>
            </a:r>
            <a:r>
              <a:rPr lang="en-US" i="1" dirty="0"/>
              <a:t>instructor</a:t>
            </a:r>
            <a:r>
              <a:rPr lang="en-US" dirty="0"/>
              <a:t> and </a:t>
            </a:r>
            <a:r>
              <a:rPr lang="en-US" i="1" dirty="0"/>
              <a:t>department </a:t>
            </a:r>
            <a:r>
              <a:rPr lang="en-US" dirty="0"/>
              <a:t>into </a:t>
            </a:r>
            <a:r>
              <a:rPr lang="en-US" i="1" dirty="0" err="1"/>
              <a:t>inst_dept</a:t>
            </a:r>
            <a:endParaRPr lang="en-US" i="1" dirty="0"/>
          </a:p>
          <a:p>
            <a:pPr lvl="1"/>
            <a:r>
              <a:rPr lang="en-US" i="1" dirty="0"/>
              <a:t>(No connection to relationship set </a:t>
            </a:r>
            <a:r>
              <a:rPr lang="en-US" i="1" dirty="0" err="1"/>
              <a:t>inst_dept</a:t>
            </a:r>
            <a:r>
              <a:rPr lang="en-US" i="1" dirty="0"/>
              <a:t>)</a:t>
            </a:r>
          </a:p>
          <a:p>
            <a:r>
              <a:rPr lang="en-US" dirty="0"/>
              <a:t>Result is possible repetition of information</a:t>
            </a:r>
          </a:p>
        </p:txBody>
      </p:sp>
      <p:pic>
        <p:nvPicPr>
          <p:cNvPr id="652293" name="Picture 5" descr="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977" y="2436257"/>
            <a:ext cx="6393893" cy="383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06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Combined Schema Without Repetition</a:t>
            </a:r>
          </a:p>
        </p:txBody>
      </p:sp>
      <p:sp>
        <p:nvSpPr>
          <p:cNvPr id="65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5770" y="960120"/>
            <a:ext cx="8399780" cy="5292090"/>
          </a:xfrm>
        </p:spPr>
        <p:txBody>
          <a:bodyPr/>
          <a:lstStyle/>
          <a:p>
            <a:r>
              <a:rPr lang="en-US" dirty="0"/>
              <a:t>Consider combining relations </a:t>
            </a:r>
          </a:p>
          <a:p>
            <a:pPr lvl="1"/>
            <a:r>
              <a:rPr lang="en-US" i="1" dirty="0" err="1"/>
              <a:t>sec_class</a:t>
            </a:r>
            <a:r>
              <a:rPr lang="en-US" i="1" dirty="0"/>
              <a:t>(</a:t>
            </a:r>
            <a:r>
              <a:rPr lang="en-US" i="1" dirty="0" err="1"/>
              <a:t>sec_id</a:t>
            </a:r>
            <a:r>
              <a:rPr lang="en-US" i="1" dirty="0"/>
              <a:t>, building, </a:t>
            </a:r>
            <a:r>
              <a:rPr lang="en-US" i="1" dirty="0" err="1"/>
              <a:t>room_number</a:t>
            </a:r>
            <a:r>
              <a:rPr lang="en-US" i="1" dirty="0"/>
              <a:t>)</a:t>
            </a:r>
            <a:r>
              <a:rPr lang="en-US" dirty="0"/>
              <a:t> and </a:t>
            </a:r>
          </a:p>
          <a:p>
            <a:pPr lvl="1"/>
            <a:r>
              <a:rPr lang="en-US" i="1" dirty="0"/>
              <a:t>section(</a:t>
            </a:r>
            <a:r>
              <a:rPr lang="en-US" i="1" dirty="0" err="1"/>
              <a:t>course_id</a:t>
            </a:r>
            <a:r>
              <a:rPr lang="en-US" i="1" dirty="0"/>
              <a:t>, </a:t>
            </a:r>
            <a:r>
              <a:rPr lang="en-US" i="1" dirty="0" err="1"/>
              <a:t>sec_id</a:t>
            </a:r>
            <a:r>
              <a:rPr lang="en-US" i="1" dirty="0"/>
              <a:t>, semester, year) </a:t>
            </a:r>
          </a:p>
          <a:p>
            <a:pPr lvl="1">
              <a:buFont typeface="Monotype Sorts" charset="2"/>
              <a:buNone/>
            </a:pPr>
            <a:r>
              <a:rPr lang="en-US" dirty="0"/>
              <a:t>into one relation</a:t>
            </a:r>
          </a:p>
          <a:p>
            <a:pPr lvl="1"/>
            <a:r>
              <a:rPr lang="en-US" i="1" dirty="0"/>
              <a:t>section(</a:t>
            </a:r>
            <a:r>
              <a:rPr lang="en-US" i="1" dirty="0" err="1"/>
              <a:t>course_id</a:t>
            </a:r>
            <a:r>
              <a:rPr lang="en-US" i="1" dirty="0"/>
              <a:t>, </a:t>
            </a:r>
            <a:r>
              <a:rPr lang="en-US" i="1" dirty="0" err="1"/>
              <a:t>sec_id</a:t>
            </a:r>
            <a:r>
              <a:rPr lang="en-US" i="1" dirty="0"/>
              <a:t>, semester, year, </a:t>
            </a:r>
            <a:br>
              <a:rPr lang="en-US" i="1" dirty="0"/>
            </a:br>
            <a:r>
              <a:rPr lang="en-US" i="1" dirty="0"/>
              <a:t>               building, </a:t>
            </a:r>
            <a:r>
              <a:rPr lang="en-US" i="1" dirty="0" err="1"/>
              <a:t>room_number</a:t>
            </a:r>
            <a:r>
              <a:rPr lang="en-US" i="1" dirty="0"/>
              <a:t>)</a:t>
            </a:r>
            <a:endParaRPr lang="en-US" dirty="0"/>
          </a:p>
          <a:p>
            <a:r>
              <a:rPr lang="en-US" dirty="0"/>
              <a:t>No repetition in this case</a:t>
            </a:r>
          </a:p>
        </p:txBody>
      </p:sp>
    </p:spTree>
    <p:extLst>
      <p:ext uri="{BB962C8B-B14F-4D97-AF65-F5344CB8AC3E}">
        <p14:creationId xmlns:p14="http://schemas.microsoft.com/office/powerpoint/2010/main" val="51704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ea typeface="+mj-ea"/>
              </a:rPr>
              <a:t>ER model -- Database </a:t>
            </a:r>
            <a:r>
              <a:rPr lang="en-US" dirty="0" smtClean="0">
                <a:ea typeface="+mj-ea"/>
              </a:rPr>
              <a:t>Modeling</a:t>
            </a:r>
            <a:endParaRPr lang="en-US" dirty="0">
              <a:ea typeface="+mj-ea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7180" y="925830"/>
            <a:ext cx="8641080" cy="548640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The ER data mode was developed to facilitate database design by allowing specification of an </a:t>
            </a:r>
            <a:r>
              <a:rPr lang="en-US" altLang="en-US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enterprise schema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that represents the overall logical structure of a database.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The ER model is very useful in mapping the meanings and interactions of real-world enterprises onto a conceptual schema.  Because of this usefulness, many database-design tools draw on concepts from the ER model.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The ER data model employs three basic concepts: 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entity sets,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relationship sets, 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attributes.</a:t>
            </a: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The ER model also has an associated diagrammatic representation, the ER diagram, which can express the overall logical structure of a database graphically.</a:t>
            </a:r>
          </a:p>
          <a:p>
            <a:pPr>
              <a:buFont typeface="Monotype Sorts" charset="2"/>
              <a:buNone/>
            </a:pPr>
            <a:endParaRPr lang="en-US" altLang="en-US" dirty="0" smtClean="0">
              <a:ea typeface="ＭＳ Ｐゴシック" panose="020B0600070205080204" pitchFamily="34" charset="-128"/>
            </a:endParaRPr>
          </a:p>
          <a:p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193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768350" y="117474"/>
            <a:ext cx="8077200" cy="659765"/>
          </a:xfrm>
        </p:spPr>
        <p:txBody>
          <a:bodyPr/>
          <a:lstStyle/>
          <a:p>
            <a:r>
              <a:rPr lang="en-US" dirty="0"/>
              <a:t>What About Smaller Schemas?</a:t>
            </a:r>
          </a:p>
        </p:txBody>
      </p:sp>
      <p:sp>
        <p:nvSpPr>
          <p:cNvPr id="656387" name="Rectangle 3"/>
          <p:cNvSpPr>
            <a:spLocks noGrp="1" noChangeArrowheads="1"/>
          </p:cNvSpPr>
          <p:nvPr>
            <p:ph idx="1"/>
          </p:nvPr>
        </p:nvSpPr>
        <p:spPr>
          <a:xfrm>
            <a:off x="197167" y="960120"/>
            <a:ext cx="8763953" cy="5474970"/>
          </a:xfrm>
        </p:spPr>
        <p:txBody>
          <a:bodyPr/>
          <a:lstStyle/>
          <a:p>
            <a:r>
              <a:rPr lang="en-US" dirty="0"/>
              <a:t>Suppose we had started with </a:t>
            </a:r>
            <a:r>
              <a:rPr lang="en-US" i="1" dirty="0" err="1"/>
              <a:t>inst_dept</a:t>
            </a:r>
            <a:r>
              <a:rPr lang="en-US" i="1" dirty="0"/>
              <a:t>.  </a:t>
            </a:r>
            <a:r>
              <a:rPr lang="en-US" dirty="0"/>
              <a:t>How would we know to split up (</a:t>
            </a:r>
            <a:r>
              <a:rPr lang="en-US" b="1" dirty="0">
                <a:solidFill>
                  <a:srgbClr val="000099"/>
                </a:solidFill>
              </a:rPr>
              <a:t>decompose</a:t>
            </a:r>
            <a:r>
              <a:rPr lang="en-US" dirty="0"/>
              <a:t>) it into </a:t>
            </a:r>
            <a:r>
              <a:rPr lang="en-US" i="1" dirty="0"/>
              <a:t>instructor </a:t>
            </a:r>
            <a:r>
              <a:rPr lang="en-US" dirty="0"/>
              <a:t> and </a:t>
            </a:r>
            <a:r>
              <a:rPr lang="en-US" i="1" dirty="0"/>
              <a:t>department</a:t>
            </a:r>
            <a:r>
              <a:rPr lang="en-US" dirty="0"/>
              <a:t>?</a:t>
            </a:r>
          </a:p>
          <a:p>
            <a:r>
              <a:rPr lang="en-US" dirty="0"/>
              <a:t>Write a rule “if there were a schema (</a:t>
            </a:r>
            <a:r>
              <a:rPr lang="en-US" i="1" dirty="0" err="1"/>
              <a:t>dept_name</a:t>
            </a:r>
            <a:r>
              <a:rPr lang="en-US" i="1" dirty="0"/>
              <a:t>, building, budget</a:t>
            </a:r>
            <a:r>
              <a:rPr lang="en-US" dirty="0"/>
              <a:t>), then </a:t>
            </a:r>
            <a:r>
              <a:rPr lang="en-US" i="1" dirty="0" err="1"/>
              <a:t>dept_name</a:t>
            </a:r>
            <a:r>
              <a:rPr lang="en-US" i="1" dirty="0"/>
              <a:t> </a:t>
            </a:r>
            <a:r>
              <a:rPr lang="en-US" dirty="0"/>
              <a:t>would be a candidate key”</a:t>
            </a:r>
          </a:p>
          <a:p>
            <a:r>
              <a:rPr lang="en-US" dirty="0"/>
              <a:t>Denote as a </a:t>
            </a:r>
            <a:r>
              <a:rPr lang="en-US" b="1" dirty="0">
                <a:solidFill>
                  <a:srgbClr val="000099"/>
                </a:solidFill>
              </a:rPr>
              <a:t>functional dependency</a:t>
            </a:r>
            <a:r>
              <a:rPr lang="en-US" dirty="0"/>
              <a:t>: </a:t>
            </a:r>
          </a:p>
          <a:p>
            <a:pPr>
              <a:buFont typeface="Monotype Sorts" charset="2"/>
              <a:buNone/>
            </a:pPr>
            <a:r>
              <a:rPr lang="en-US" i="1" dirty="0"/>
              <a:t>		</a:t>
            </a:r>
            <a:r>
              <a:rPr lang="en-US" i="1" dirty="0" err="1"/>
              <a:t>dept_name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/>
              <a:t>building, budget</a:t>
            </a:r>
            <a:endParaRPr lang="en-US" dirty="0"/>
          </a:p>
          <a:p>
            <a:r>
              <a:rPr lang="en-US" dirty="0"/>
              <a:t>In </a:t>
            </a:r>
            <a:r>
              <a:rPr lang="en-US" i="1" dirty="0" err="1"/>
              <a:t>inst_dept</a:t>
            </a:r>
            <a:r>
              <a:rPr lang="en-US" dirty="0"/>
              <a:t>, because </a:t>
            </a:r>
            <a:r>
              <a:rPr lang="en-US" i="1" dirty="0" err="1"/>
              <a:t>dept_name</a:t>
            </a:r>
            <a:r>
              <a:rPr lang="en-US" dirty="0"/>
              <a:t> is not a candidate key, the building and budget of a department may have to be repeated.  </a:t>
            </a:r>
          </a:p>
          <a:p>
            <a:pPr lvl="1"/>
            <a:r>
              <a:rPr lang="en-US" dirty="0"/>
              <a:t>This indicates the need to decompose </a:t>
            </a:r>
            <a:r>
              <a:rPr lang="en-US" i="1" dirty="0" err="1"/>
              <a:t>inst_dept</a:t>
            </a:r>
            <a:endParaRPr lang="en-US" dirty="0"/>
          </a:p>
          <a:p>
            <a:r>
              <a:rPr lang="en-US" dirty="0"/>
              <a:t>Not all decompositions are good.  Suppose we decompose</a:t>
            </a:r>
            <a:br>
              <a:rPr lang="en-US" dirty="0"/>
            </a:br>
            <a:r>
              <a:rPr lang="en-US" dirty="0"/>
              <a:t> </a:t>
            </a:r>
            <a:r>
              <a:rPr lang="en-US" i="1" dirty="0"/>
              <a:t>employee(ID, name, street, city, salary)</a:t>
            </a:r>
            <a:r>
              <a:rPr lang="en-US" dirty="0"/>
              <a:t> into</a:t>
            </a:r>
          </a:p>
          <a:p>
            <a:pPr>
              <a:buFont typeface="Monotype Sorts" charset="2"/>
              <a:buNone/>
            </a:pPr>
            <a:r>
              <a:rPr lang="en-US" dirty="0"/>
              <a:t>	</a:t>
            </a:r>
            <a:r>
              <a:rPr lang="en-US" i="1" dirty="0"/>
              <a:t>employee1</a:t>
            </a:r>
            <a:r>
              <a:rPr lang="en-US" dirty="0"/>
              <a:t> (</a:t>
            </a:r>
            <a:r>
              <a:rPr lang="en-US" i="1" dirty="0"/>
              <a:t>ID</a:t>
            </a:r>
            <a:r>
              <a:rPr lang="en-US" dirty="0"/>
              <a:t>, </a:t>
            </a:r>
            <a:r>
              <a:rPr lang="en-US" i="1" dirty="0"/>
              <a:t>name</a:t>
            </a:r>
            <a:r>
              <a:rPr lang="en-US" dirty="0"/>
              <a:t>)</a:t>
            </a:r>
          </a:p>
          <a:p>
            <a:pPr>
              <a:buFont typeface="Monotype Sorts" charset="2"/>
              <a:buNone/>
            </a:pPr>
            <a:r>
              <a:rPr lang="en-US" dirty="0"/>
              <a:t>	</a:t>
            </a:r>
            <a:r>
              <a:rPr lang="en-US" i="1" dirty="0"/>
              <a:t>employee2</a:t>
            </a:r>
            <a:r>
              <a:rPr lang="en-US" dirty="0"/>
              <a:t> (</a:t>
            </a:r>
            <a:r>
              <a:rPr lang="en-US" i="1" dirty="0"/>
              <a:t>name</a:t>
            </a:r>
            <a:r>
              <a:rPr lang="en-US" dirty="0"/>
              <a:t>, </a:t>
            </a:r>
            <a:r>
              <a:rPr lang="en-US" i="1" dirty="0"/>
              <a:t>street, city, salary</a:t>
            </a:r>
            <a:r>
              <a:rPr lang="en-US" dirty="0"/>
              <a:t>)</a:t>
            </a:r>
          </a:p>
          <a:p>
            <a:r>
              <a:rPr lang="en-US" dirty="0"/>
              <a:t>The next slide shows how we lose information -- we cannot reconstruct the original </a:t>
            </a:r>
            <a:r>
              <a:rPr lang="en-US" i="1" dirty="0"/>
              <a:t>employee</a:t>
            </a:r>
            <a:r>
              <a:rPr lang="en-US" dirty="0"/>
              <a:t> relation -- and so, this is a </a:t>
            </a:r>
            <a:r>
              <a:rPr lang="en-US" b="1" dirty="0" err="1">
                <a:solidFill>
                  <a:srgbClr val="000099"/>
                </a:solidFill>
              </a:rPr>
              <a:t>lossy</a:t>
            </a:r>
            <a:r>
              <a:rPr lang="en-US" b="1" dirty="0">
                <a:solidFill>
                  <a:srgbClr val="000099"/>
                </a:solidFill>
              </a:rPr>
              <a:t> decomposition</a:t>
            </a:r>
            <a:r>
              <a:rPr lang="en-US" dirty="0"/>
              <a:t>.</a:t>
            </a:r>
          </a:p>
          <a:p>
            <a:pPr lvl="1">
              <a:buFont typeface="Monotype Sorts" charset="2"/>
              <a:buNone/>
            </a:pPr>
            <a:endParaRPr lang="en-US" i="1" dirty="0"/>
          </a:p>
          <a:p>
            <a:pPr lvl="1">
              <a:buFont typeface="Monotype Sorts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09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Lossy Decomposition</a:t>
            </a:r>
          </a:p>
        </p:txBody>
      </p:sp>
      <p:pic>
        <p:nvPicPr>
          <p:cNvPr id="658437" name="Picture 5" descr="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99" y="875664"/>
            <a:ext cx="7472993" cy="557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93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2990" y="266128"/>
            <a:ext cx="7669529" cy="533972"/>
          </a:xfrm>
        </p:spPr>
        <p:txBody>
          <a:bodyPr/>
          <a:lstStyle/>
          <a:p>
            <a:r>
              <a:rPr lang="en-US" dirty="0"/>
              <a:t>Example of Lossless-Join Decomposition </a:t>
            </a:r>
          </a:p>
        </p:txBody>
      </p:sp>
      <p:sp>
        <p:nvSpPr>
          <p:cNvPr id="66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8620" y="962598"/>
            <a:ext cx="8503920" cy="1236486"/>
          </a:xfrm>
        </p:spPr>
        <p:txBody>
          <a:bodyPr/>
          <a:lstStyle/>
          <a:p>
            <a:pPr>
              <a:tabLst>
                <a:tab pos="1752600" algn="l"/>
                <a:tab pos="2824163" algn="l"/>
              </a:tabLst>
            </a:pPr>
            <a:r>
              <a:rPr lang="en-US" b="1">
                <a:solidFill>
                  <a:srgbClr val="000099"/>
                </a:solidFill>
              </a:rPr>
              <a:t>Lossless join decomposition</a:t>
            </a:r>
          </a:p>
          <a:p>
            <a:pPr>
              <a:tabLst>
                <a:tab pos="1752600" algn="l"/>
                <a:tab pos="2824163" algn="l"/>
              </a:tabLst>
            </a:pPr>
            <a:r>
              <a:rPr lang="en-US"/>
              <a:t>Decomposition of </a:t>
            </a:r>
            <a:r>
              <a:rPr lang="en-US" i="1"/>
              <a:t>R = (A, B, C)</a:t>
            </a:r>
            <a:br>
              <a:rPr lang="en-US" i="1"/>
            </a:br>
            <a:r>
              <a:rPr lang="en-US" i="1"/>
              <a:t>	R</a:t>
            </a:r>
            <a:r>
              <a:rPr lang="en-US" i="1" baseline="-25000"/>
              <a:t>1</a:t>
            </a:r>
            <a:r>
              <a:rPr lang="en-US" i="1"/>
              <a:t> = (A, B)	R</a:t>
            </a:r>
            <a:r>
              <a:rPr lang="en-US" baseline="-25000"/>
              <a:t>2</a:t>
            </a:r>
            <a:r>
              <a:rPr lang="en-US" i="1"/>
              <a:t> = (B, C)</a:t>
            </a:r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211580" y="2651760"/>
            <a:ext cx="6903720" cy="3383280"/>
            <a:chOff x="1943100" y="2800350"/>
            <a:chExt cx="4491038" cy="2125266"/>
          </a:xfrm>
        </p:grpSpPr>
        <p:sp>
          <p:nvSpPr>
            <p:cNvPr id="660484" name="Rectangle 4"/>
            <p:cNvSpPr>
              <a:spLocks noChangeArrowheads="1"/>
            </p:cNvSpPr>
            <p:nvPr/>
          </p:nvSpPr>
          <p:spPr bwMode="auto">
            <a:xfrm>
              <a:off x="2800350" y="2800350"/>
              <a:ext cx="285750" cy="2857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 i="1"/>
                <a:t>A</a:t>
              </a:r>
            </a:p>
          </p:txBody>
        </p:sp>
        <p:sp>
          <p:nvSpPr>
            <p:cNvPr id="660485" name="Rectangle 5"/>
            <p:cNvSpPr>
              <a:spLocks noChangeArrowheads="1"/>
            </p:cNvSpPr>
            <p:nvPr/>
          </p:nvSpPr>
          <p:spPr bwMode="auto">
            <a:xfrm>
              <a:off x="3086100" y="2800350"/>
              <a:ext cx="285750" cy="2857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 i="1"/>
                <a:t>B</a:t>
              </a:r>
            </a:p>
          </p:txBody>
        </p:sp>
        <p:sp>
          <p:nvSpPr>
            <p:cNvPr id="660486" name="Rectangle 6"/>
            <p:cNvSpPr>
              <a:spLocks noChangeArrowheads="1"/>
            </p:cNvSpPr>
            <p:nvPr/>
          </p:nvSpPr>
          <p:spPr bwMode="auto">
            <a:xfrm>
              <a:off x="2800350" y="3143250"/>
              <a:ext cx="285750" cy="46315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 i="1">
                  <a:sym typeface="Symbol" panose="05050102010706020507" pitchFamily="18" charset="2"/>
                </a:rPr>
                <a:t></a:t>
              </a:r>
              <a:endParaRPr lang="en-US" sz="1350" i="1">
                <a:sym typeface="Greek Symbols" pitchFamily="18" charset="2"/>
              </a:endParaRPr>
            </a:p>
            <a:p>
              <a:pPr algn="ctr"/>
              <a:r>
                <a:rPr lang="en-US" sz="1350" i="1">
                  <a:sym typeface="Symbol" panose="05050102010706020507" pitchFamily="18" charset="2"/>
                </a:rPr>
                <a:t></a:t>
              </a:r>
              <a:endParaRPr lang="en-US" sz="1350" i="1">
                <a:sym typeface="Greek Symbols" pitchFamily="18" charset="2"/>
              </a:endParaRPr>
            </a:p>
          </p:txBody>
        </p:sp>
        <p:sp>
          <p:nvSpPr>
            <p:cNvPr id="660487" name="Rectangle 7"/>
            <p:cNvSpPr>
              <a:spLocks noChangeArrowheads="1"/>
            </p:cNvSpPr>
            <p:nvPr/>
          </p:nvSpPr>
          <p:spPr bwMode="auto">
            <a:xfrm>
              <a:off x="3086100" y="3143250"/>
              <a:ext cx="285750" cy="46315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>
                  <a:sym typeface="Greek Symbols" pitchFamily="18" charset="2"/>
                </a:rPr>
                <a:t>1</a:t>
              </a:r>
            </a:p>
            <a:p>
              <a:pPr algn="ctr"/>
              <a:r>
                <a:rPr lang="en-US" sz="1350">
                  <a:sym typeface="Greek Symbols" pitchFamily="18" charset="2"/>
                </a:rPr>
                <a:t>2</a:t>
              </a:r>
              <a:endParaRPr lang="en-US" sz="1350" i="1"/>
            </a:p>
          </p:txBody>
        </p:sp>
        <p:sp>
          <p:nvSpPr>
            <p:cNvPr id="660488" name="Rectangle 8"/>
            <p:cNvSpPr>
              <a:spLocks noChangeArrowheads="1"/>
            </p:cNvSpPr>
            <p:nvPr/>
          </p:nvSpPr>
          <p:spPr bwMode="auto">
            <a:xfrm>
              <a:off x="4114800" y="2800350"/>
              <a:ext cx="285750" cy="2857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 i="1"/>
                <a:t>A</a:t>
              </a:r>
            </a:p>
          </p:txBody>
        </p:sp>
        <p:sp>
          <p:nvSpPr>
            <p:cNvPr id="660489" name="Rectangle 9"/>
            <p:cNvSpPr>
              <a:spLocks noChangeArrowheads="1"/>
            </p:cNvSpPr>
            <p:nvPr/>
          </p:nvSpPr>
          <p:spPr bwMode="auto">
            <a:xfrm>
              <a:off x="4114800" y="3143250"/>
              <a:ext cx="285750" cy="5143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 i="1">
                  <a:sym typeface="Symbol" panose="05050102010706020507" pitchFamily="18" charset="2"/>
                </a:rPr>
                <a:t></a:t>
              </a:r>
              <a:endParaRPr lang="en-US" sz="1350" i="1">
                <a:sym typeface="Greek Symbols" pitchFamily="18" charset="2"/>
              </a:endParaRPr>
            </a:p>
            <a:p>
              <a:pPr algn="ctr"/>
              <a:r>
                <a:rPr lang="en-US" sz="1350" i="1">
                  <a:sym typeface="Symbol" panose="05050102010706020507" pitchFamily="18" charset="2"/>
                </a:rPr>
                <a:t></a:t>
              </a:r>
            </a:p>
          </p:txBody>
        </p:sp>
        <p:sp>
          <p:nvSpPr>
            <p:cNvPr id="660490" name="Rectangle 10"/>
            <p:cNvSpPr>
              <a:spLocks noChangeArrowheads="1"/>
            </p:cNvSpPr>
            <p:nvPr/>
          </p:nvSpPr>
          <p:spPr bwMode="auto">
            <a:xfrm>
              <a:off x="5486400" y="2800350"/>
              <a:ext cx="457200" cy="2857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 i="1"/>
                <a:t>B</a:t>
              </a:r>
            </a:p>
          </p:txBody>
        </p:sp>
        <p:sp>
          <p:nvSpPr>
            <p:cNvPr id="660491" name="Rectangle 11"/>
            <p:cNvSpPr>
              <a:spLocks noChangeArrowheads="1"/>
            </p:cNvSpPr>
            <p:nvPr/>
          </p:nvSpPr>
          <p:spPr bwMode="auto">
            <a:xfrm>
              <a:off x="5486400" y="3143250"/>
              <a:ext cx="457200" cy="5143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>
                  <a:sym typeface="Greek Symbols" pitchFamily="18" charset="2"/>
                </a:rPr>
                <a:t>1</a:t>
              </a:r>
            </a:p>
            <a:p>
              <a:pPr algn="ctr"/>
              <a:r>
                <a:rPr lang="en-US" sz="1350">
                  <a:sym typeface="Greek Symbols" pitchFamily="18" charset="2"/>
                </a:rPr>
                <a:t>2</a:t>
              </a:r>
            </a:p>
          </p:txBody>
        </p:sp>
        <p:sp>
          <p:nvSpPr>
            <p:cNvPr id="660492" name="Text Box 12"/>
            <p:cNvSpPr txBox="1">
              <a:spLocks noChangeArrowheads="1"/>
            </p:cNvSpPr>
            <p:nvPr/>
          </p:nvSpPr>
          <p:spPr bwMode="auto">
            <a:xfrm>
              <a:off x="3112551" y="3637933"/>
              <a:ext cx="242374" cy="3000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 i="1"/>
                <a:t>r</a:t>
              </a:r>
            </a:p>
          </p:txBody>
        </p:sp>
        <p:sp>
          <p:nvSpPr>
            <p:cNvPr id="660493" name="Text Box 13"/>
            <p:cNvSpPr txBox="1">
              <a:spLocks noChangeArrowheads="1"/>
            </p:cNvSpPr>
            <p:nvPr/>
          </p:nvSpPr>
          <p:spPr bwMode="auto">
            <a:xfrm>
              <a:off x="5653088" y="3645077"/>
              <a:ext cx="781050" cy="3000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>
                  <a:sym typeface="Symbol" panose="05050102010706020507" pitchFamily="18" charset="2"/>
                </a:rPr>
                <a:t></a:t>
              </a:r>
              <a:r>
                <a:rPr lang="en-US" sz="1350" i="1" baseline="-25000">
                  <a:sym typeface="Symbol" panose="05050102010706020507" pitchFamily="18" charset="2"/>
                </a:rPr>
                <a:t>B,C</a:t>
              </a:r>
              <a:r>
                <a:rPr lang="en-US" sz="1350">
                  <a:sym typeface="Symbol" panose="05050102010706020507" pitchFamily="18" charset="2"/>
                </a:rPr>
                <a:t>(</a:t>
              </a:r>
              <a:r>
                <a:rPr lang="en-US" sz="1350" i="1">
                  <a:sym typeface="Symbol" panose="05050102010706020507" pitchFamily="18" charset="2"/>
                </a:rPr>
                <a:t>r</a:t>
              </a:r>
              <a:r>
                <a:rPr lang="en-US" sz="1350">
                  <a:sym typeface="Symbol" panose="05050102010706020507" pitchFamily="18" charset="2"/>
                </a:rPr>
                <a:t>)</a:t>
              </a:r>
            </a:p>
          </p:txBody>
        </p:sp>
        <p:sp>
          <p:nvSpPr>
            <p:cNvPr id="660494" name="Rectangle 14"/>
            <p:cNvSpPr>
              <a:spLocks noChangeArrowheads="1"/>
            </p:cNvSpPr>
            <p:nvPr/>
          </p:nvSpPr>
          <p:spPr bwMode="auto">
            <a:xfrm>
              <a:off x="1943100" y="4207670"/>
              <a:ext cx="1885950" cy="6500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tabLst>
                  <a:tab pos="2336800" algn="l"/>
                  <a:tab pos="376555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tabLst>
                  <a:tab pos="2336800" algn="l"/>
                  <a:tab pos="376555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085850" indent="-228600">
                <a:tabLst>
                  <a:tab pos="2336800" algn="l"/>
                  <a:tab pos="376555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8750" indent="-228600">
                <a:tabLst>
                  <a:tab pos="2336800" algn="l"/>
                  <a:tab pos="376555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771650" indent="-228600">
                <a:tabLst>
                  <a:tab pos="2336800" algn="l"/>
                  <a:tab pos="376555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22885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36800" algn="l"/>
                  <a:tab pos="376555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68605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36800" algn="l"/>
                  <a:tab pos="376555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14325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36800" algn="l"/>
                  <a:tab pos="376555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60045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336800" algn="l"/>
                  <a:tab pos="3765550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35000"/>
                </a:spcBef>
                <a:buClr>
                  <a:schemeClr val="tx2"/>
                </a:buClr>
                <a:buFont typeface="Monotype Sorts" charset="2"/>
                <a:buNone/>
              </a:pPr>
              <a:r>
                <a:rPr kumimoji="1" lang="en-US" sz="1500">
                  <a:sym typeface="Symbol" panose="05050102010706020507" pitchFamily="18" charset="2"/>
                </a:rPr>
                <a:t></a:t>
              </a:r>
              <a:r>
                <a:rPr kumimoji="1" lang="en-US" sz="1500" baseline="-25000">
                  <a:sym typeface="Symbol" panose="05050102010706020507" pitchFamily="18" charset="2"/>
                </a:rPr>
                <a:t>A</a:t>
              </a:r>
              <a:r>
                <a:rPr kumimoji="1" lang="en-US" sz="1500">
                  <a:sym typeface="Symbol" panose="05050102010706020507" pitchFamily="18" charset="2"/>
                </a:rPr>
                <a:t> (r)     </a:t>
              </a:r>
              <a:r>
                <a:rPr kumimoji="1" lang="en-US" sz="1500" baseline="-25000">
                  <a:sym typeface="Symbol" panose="05050102010706020507" pitchFamily="18" charset="2"/>
                </a:rPr>
                <a:t>B</a:t>
              </a:r>
              <a:r>
                <a:rPr kumimoji="1" lang="en-US" sz="1500">
                  <a:sym typeface="Symbol" panose="05050102010706020507" pitchFamily="18" charset="2"/>
                </a:rPr>
                <a:t> (r)</a:t>
              </a:r>
            </a:p>
          </p:txBody>
        </p:sp>
        <p:sp>
          <p:nvSpPr>
            <p:cNvPr id="660495" name="Rectangle 15"/>
            <p:cNvSpPr>
              <a:spLocks noChangeArrowheads="1"/>
            </p:cNvSpPr>
            <p:nvPr/>
          </p:nvSpPr>
          <p:spPr bwMode="auto">
            <a:xfrm>
              <a:off x="3943350" y="4114800"/>
              <a:ext cx="342900" cy="2857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 i="1"/>
                <a:t>A</a:t>
              </a:r>
            </a:p>
          </p:txBody>
        </p:sp>
        <p:sp>
          <p:nvSpPr>
            <p:cNvPr id="660496" name="Rectangle 16"/>
            <p:cNvSpPr>
              <a:spLocks noChangeArrowheads="1"/>
            </p:cNvSpPr>
            <p:nvPr/>
          </p:nvSpPr>
          <p:spPr bwMode="auto">
            <a:xfrm>
              <a:off x="4286250" y="4114800"/>
              <a:ext cx="285750" cy="2857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 i="1"/>
                <a:t>B</a:t>
              </a:r>
            </a:p>
          </p:txBody>
        </p:sp>
        <p:sp>
          <p:nvSpPr>
            <p:cNvPr id="660497" name="Rectangle 17"/>
            <p:cNvSpPr>
              <a:spLocks noChangeArrowheads="1"/>
            </p:cNvSpPr>
            <p:nvPr/>
          </p:nvSpPr>
          <p:spPr bwMode="auto">
            <a:xfrm>
              <a:off x="3943350" y="4457700"/>
              <a:ext cx="342900" cy="4679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 i="1">
                  <a:sym typeface="Symbol" panose="05050102010706020507" pitchFamily="18" charset="2"/>
                </a:rPr>
                <a:t></a:t>
              </a:r>
              <a:endParaRPr lang="en-US" sz="1350" i="1">
                <a:sym typeface="Greek Symbols" pitchFamily="18" charset="2"/>
              </a:endParaRPr>
            </a:p>
            <a:p>
              <a:pPr algn="ctr"/>
              <a:r>
                <a:rPr lang="en-US" sz="1350" i="1">
                  <a:sym typeface="Symbol" panose="05050102010706020507" pitchFamily="18" charset="2"/>
                </a:rPr>
                <a:t></a:t>
              </a:r>
            </a:p>
          </p:txBody>
        </p:sp>
        <p:sp>
          <p:nvSpPr>
            <p:cNvPr id="660498" name="Rectangle 18"/>
            <p:cNvSpPr>
              <a:spLocks noChangeArrowheads="1"/>
            </p:cNvSpPr>
            <p:nvPr/>
          </p:nvSpPr>
          <p:spPr bwMode="auto">
            <a:xfrm>
              <a:off x="4286250" y="4457700"/>
              <a:ext cx="285750" cy="4679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>
                  <a:sym typeface="Greek Symbols" pitchFamily="18" charset="2"/>
                </a:rPr>
                <a:t>1</a:t>
              </a:r>
            </a:p>
            <a:p>
              <a:pPr algn="ctr"/>
              <a:r>
                <a:rPr lang="en-US" sz="1350">
                  <a:sym typeface="Greek Symbols" pitchFamily="18" charset="2"/>
                </a:rPr>
                <a:t>2</a:t>
              </a:r>
              <a:endParaRPr lang="en-US" sz="1350" i="1"/>
            </a:p>
          </p:txBody>
        </p:sp>
        <p:sp>
          <p:nvSpPr>
            <p:cNvPr id="660499" name="Freeform 19"/>
            <p:cNvSpPr>
              <a:spLocks/>
            </p:cNvSpPr>
            <p:nvPr/>
          </p:nvSpPr>
          <p:spPr bwMode="auto">
            <a:xfrm>
              <a:off x="2332719" y="4238461"/>
              <a:ext cx="125983" cy="165280"/>
            </a:xfrm>
            <a:custGeom>
              <a:avLst/>
              <a:gdLst>
                <a:gd name="T0" fmla="*/ 0 w 182"/>
                <a:gd name="T1" fmla="*/ 0 h 182"/>
                <a:gd name="T2" fmla="*/ 0 w 182"/>
                <a:gd name="T3" fmla="*/ 182 h 182"/>
                <a:gd name="T4" fmla="*/ 182 w 182"/>
                <a:gd name="T5" fmla="*/ 0 h 182"/>
                <a:gd name="T6" fmla="*/ 182 w 182"/>
                <a:gd name="T7" fmla="*/ 182 h 182"/>
                <a:gd name="T8" fmla="*/ 0 w 182"/>
                <a:gd name="T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182">
                  <a:moveTo>
                    <a:pt x="0" y="0"/>
                  </a:moveTo>
                  <a:lnTo>
                    <a:pt x="0" y="182"/>
                  </a:lnTo>
                  <a:lnTo>
                    <a:pt x="182" y="0"/>
                  </a:lnTo>
                  <a:lnTo>
                    <a:pt x="182" y="18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</a:extLst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660500" name="Rectangle 20"/>
            <p:cNvSpPr>
              <a:spLocks noChangeArrowheads="1"/>
            </p:cNvSpPr>
            <p:nvPr/>
          </p:nvSpPr>
          <p:spPr bwMode="auto">
            <a:xfrm>
              <a:off x="5929313" y="2800350"/>
              <a:ext cx="457200" cy="2857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 i="1"/>
                <a:t>C</a:t>
              </a:r>
            </a:p>
          </p:txBody>
        </p:sp>
        <p:sp>
          <p:nvSpPr>
            <p:cNvPr id="660501" name="Rectangle 21"/>
            <p:cNvSpPr>
              <a:spLocks noChangeArrowheads="1"/>
            </p:cNvSpPr>
            <p:nvPr/>
          </p:nvSpPr>
          <p:spPr bwMode="auto">
            <a:xfrm>
              <a:off x="5929313" y="3143250"/>
              <a:ext cx="457200" cy="5143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>
                  <a:sym typeface="Greek Symbols" pitchFamily="18" charset="2"/>
                </a:rPr>
                <a:t>A</a:t>
              </a:r>
            </a:p>
            <a:p>
              <a:pPr algn="ctr"/>
              <a:r>
                <a:rPr lang="en-US" sz="1350">
                  <a:sym typeface="Greek Symbols" pitchFamily="18" charset="2"/>
                </a:rPr>
                <a:t>B</a:t>
              </a:r>
            </a:p>
          </p:txBody>
        </p:sp>
        <p:sp>
          <p:nvSpPr>
            <p:cNvPr id="660502" name="Rectangle 22"/>
            <p:cNvSpPr>
              <a:spLocks noChangeArrowheads="1"/>
            </p:cNvSpPr>
            <p:nvPr/>
          </p:nvSpPr>
          <p:spPr bwMode="auto">
            <a:xfrm>
              <a:off x="4400550" y="2800350"/>
              <a:ext cx="285750" cy="2857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 i="1"/>
                <a:t>B</a:t>
              </a:r>
            </a:p>
          </p:txBody>
        </p:sp>
        <p:sp>
          <p:nvSpPr>
            <p:cNvPr id="660503" name="Rectangle 23"/>
            <p:cNvSpPr>
              <a:spLocks noChangeArrowheads="1"/>
            </p:cNvSpPr>
            <p:nvPr/>
          </p:nvSpPr>
          <p:spPr bwMode="auto">
            <a:xfrm>
              <a:off x="4400550" y="3143250"/>
              <a:ext cx="285750" cy="5143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 i="1">
                  <a:sym typeface="Symbol" panose="05050102010706020507" pitchFamily="18" charset="2"/>
                </a:rPr>
                <a:t>1</a:t>
              </a:r>
              <a:endParaRPr lang="en-US" sz="1350" i="1">
                <a:sym typeface="Greek Symbols" pitchFamily="18" charset="2"/>
              </a:endParaRPr>
            </a:p>
            <a:p>
              <a:pPr algn="ctr"/>
              <a:r>
                <a:rPr lang="en-US" sz="1350" i="1">
                  <a:sym typeface="Symbol" panose="05050102010706020507" pitchFamily="18" charset="2"/>
                </a:rPr>
                <a:t>2</a:t>
              </a:r>
            </a:p>
          </p:txBody>
        </p:sp>
        <p:sp>
          <p:nvSpPr>
            <p:cNvPr id="660504" name="Rectangle 24"/>
            <p:cNvSpPr>
              <a:spLocks noChangeArrowheads="1"/>
            </p:cNvSpPr>
            <p:nvPr/>
          </p:nvSpPr>
          <p:spPr bwMode="auto">
            <a:xfrm>
              <a:off x="4572000" y="4114800"/>
              <a:ext cx="285750" cy="2857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 i="1"/>
                <a:t>C</a:t>
              </a:r>
            </a:p>
          </p:txBody>
        </p:sp>
        <p:sp>
          <p:nvSpPr>
            <p:cNvPr id="660505" name="Rectangle 25"/>
            <p:cNvSpPr>
              <a:spLocks noChangeArrowheads="1"/>
            </p:cNvSpPr>
            <p:nvPr/>
          </p:nvSpPr>
          <p:spPr bwMode="auto">
            <a:xfrm>
              <a:off x="4572000" y="4457700"/>
              <a:ext cx="285750" cy="4679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>
                  <a:sym typeface="Greek Symbols" pitchFamily="18" charset="2"/>
                </a:rPr>
                <a:t>A</a:t>
              </a:r>
            </a:p>
            <a:p>
              <a:pPr algn="ctr"/>
              <a:r>
                <a:rPr lang="en-US" sz="1350">
                  <a:sym typeface="Greek Symbols" pitchFamily="18" charset="2"/>
                </a:rPr>
                <a:t>B</a:t>
              </a:r>
              <a:endParaRPr lang="en-US" sz="1350" i="1"/>
            </a:p>
          </p:txBody>
        </p:sp>
        <p:sp>
          <p:nvSpPr>
            <p:cNvPr id="660506" name="Rectangle 26"/>
            <p:cNvSpPr>
              <a:spLocks noChangeArrowheads="1"/>
            </p:cNvSpPr>
            <p:nvPr/>
          </p:nvSpPr>
          <p:spPr bwMode="auto">
            <a:xfrm>
              <a:off x="3371850" y="2800350"/>
              <a:ext cx="285750" cy="2857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 i="1"/>
                <a:t>C</a:t>
              </a:r>
            </a:p>
          </p:txBody>
        </p:sp>
        <p:sp>
          <p:nvSpPr>
            <p:cNvPr id="660507" name="Rectangle 27"/>
            <p:cNvSpPr>
              <a:spLocks noChangeArrowheads="1"/>
            </p:cNvSpPr>
            <p:nvPr/>
          </p:nvSpPr>
          <p:spPr bwMode="auto">
            <a:xfrm>
              <a:off x="3371850" y="3143250"/>
              <a:ext cx="285750" cy="46315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>
                  <a:sym typeface="Greek Symbols" pitchFamily="18" charset="2"/>
                </a:rPr>
                <a:t>A</a:t>
              </a:r>
            </a:p>
            <a:p>
              <a:pPr algn="ctr"/>
              <a:r>
                <a:rPr lang="en-US" sz="1350">
                  <a:sym typeface="Greek Symbols" pitchFamily="18" charset="2"/>
                </a:rPr>
                <a:t>B</a:t>
              </a:r>
              <a:endParaRPr lang="en-US" sz="1350" i="1"/>
            </a:p>
          </p:txBody>
        </p:sp>
        <p:sp>
          <p:nvSpPr>
            <p:cNvPr id="660508" name="Text Box 28"/>
            <p:cNvSpPr txBox="1">
              <a:spLocks noChangeArrowheads="1"/>
            </p:cNvSpPr>
            <p:nvPr/>
          </p:nvSpPr>
          <p:spPr bwMode="auto">
            <a:xfrm>
              <a:off x="3940969" y="3652221"/>
              <a:ext cx="972741" cy="3000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350">
                  <a:sym typeface="Symbol" panose="05050102010706020507" pitchFamily="18" charset="2"/>
                </a:rPr>
                <a:t></a:t>
              </a:r>
              <a:r>
                <a:rPr lang="en-US" sz="1350" i="1" baseline="-25000">
                  <a:sym typeface="Symbol" panose="05050102010706020507" pitchFamily="18" charset="2"/>
                </a:rPr>
                <a:t>A,B</a:t>
              </a:r>
              <a:r>
                <a:rPr lang="en-US" sz="1350">
                  <a:sym typeface="Symbol" panose="05050102010706020507" pitchFamily="18" charset="2"/>
                </a:rPr>
                <a:t>(</a:t>
              </a:r>
              <a:r>
                <a:rPr lang="en-US" sz="1350" i="1">
                  <a:sym typeface="Symbol" panose="05050102010706020507" pitchFamily="18" charset="2"/>
                </a:rPr>
                <a:t>r</a:t>
              </a:r>
              <a:r>
                <a:rPr lang="en-US" sz="1350">
                  <a:sym typeface="Symbol" panose="05050102010706020507" pitchFamily="18" charset="2"/>
                </a:rPr>
                <a:t>)</a:t>
              </a:r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63698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 Normal Form</a:t>
            </a:r>
          </a:p>
        </p:txBody>
      </p:sp>
      <p:sp>
        <p:nvSpPr>
          <p:cNvPr id="66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05840"/>
            <a:ext cx="8732520" cy="5029199"/>
          </a:xfrm>
        </p:spPr>
        <p:txBody>
          <a:bodyPr/>
          <a:lstStyle/>
          <a:p>
            <a:r>
              <a:rPr lang="en-US" dirty="0"/>
              <a:t>Domain is </a:t>
            </a:r>
            <a:r>
              <a:rPr lang="en-US" b="1" dirty="0">
                <a:solidFill>
                  <a:srgbClr val="000099"/>
                </a:solidFill>
              </a:rPr>
              <a:t>atomic</a:t>
            </a:r>
            <a:r>
              <a:rPr lang="en-US" dirty="0"/>
              <a:t> if its elements are considered to be indivisible units</a:t>
            </a:r>
          </a:p>
          <a:p>
            <a:pPr lvl="1"/>
            <a:r>
              <a:rPr lang="en-US" dirty="0"/>
              <a:t>Examples of non-atomic domains:</a:t>
            </a:r>
          </a:p>
          <a:p>
            <a:pPr lvl="2"/>
            <a:r>
              <a:rPr lang="en-US" dirty="0"/>
              <a:t>Set of names, composite attributes</a:t>
            </a:r>
          </a:p>
          <a:p>
            <a:pPr lvl="2"/>
            <a:r>
              <a:rPr lang="en-US" dirty="0"/>
              <a:t>Identification numbers like CS101  that can be broken up into parts</a:t>
            </a:r>
          </a:p>
          <a:p>
            <a:r>
              <a:rPr lang="en-US" dirty="0"/>
              <a:t>A relational schema R is in </a:t>
            </a:r>
            <a:r>
              <a:rPr lang="en-US" b="1" dirty="0">
                <a:solidFill>
                  <a:srgbClr val="000099"/>
                </a:solidFill>
              </a:rPr>
              <a:t>first normal form</a:t>
            </a:r>
            <a:r>
              <a:rPr lang="en-US" dirty="0"/>
              <a:t> if the domains of all attributes of R are atomic</a:t>
            </a:r>
          </a:p>
          <a:p>
            <a:r>
              <a:rPr lang="en-US" dirty="0"/>
              <a:t>Non-atomic values complicate storage and encourage redundant (repeated) storage of data</a:t>
            </a:r>
          </a:p>
          <a:p>
            <a:pPr lvl="1"/>
            <a:r>
              <a:rPr lang="en-US" dirty="0"/>
              <a:t>Example:  Set of accounts stored with each customer, and set of owners stored with each account</a:t>
            </a:r>
          </a:p>
          <a:p>
            <a:pPr lvl="1"/>
            <a:r>
              <a:rPr lang="en-US" dirty="0"/>
              <a:t>We assume all relations are in first normal form (and revisit this in Chapter 22: Object Based Databases)</a:t>
            </a:r>
          </a:p>
        </p:txBody>
      </p:sp>
    </p:spTree>
    <p:extLst>
      <p:ext uri="{BB962C8B-B14F-4D97-AF65-F5344CB8AC3E}">
        <p14:creationId xmlns:p14="http://schemas.microsoft.com/office/powerpoint/2010/main" val="82759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15741"/>
            <a:ext cx="6057900" cy="457200"/>
          </a:xfrm>
        </p:spPr>
        <p:txBody>
          <a:bodyPr/>
          <a:lstStyle/>
          <a:p>
            <a:r>
              <a:rPr lang="en-US" dirty="0"/>
              <a:t>First Normal Form (Cont’d)</a:t>
            </a:r>
          </a:p>
        </p:txBody>
      </p:sp>
      <p:sp>
        <p:nvSpPr>
          <p:cNvPr id="66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2890" y="1165860"/>
            <a:ext cx="8732520" cy="3920490"/>
          </a:xfrm>
        </p:spPr>
        <p:txBody>
          <a:bodyPr/>
          <a:lstStyle/>
          <a:p>
            <a:r>
              <a:rPr lang="en-US" dirty="0"/>
              <a:t>Atomicity is actually a property of how the elements of the domain are used.</a:t>
            </a:r>
          </a:p>
          <a:p>
            <a:pPr lvl="1"/>
            <a:r>
              <a:rPr lang="en-US" dirty="0"/>
              <a:t>Example: Strings would normally be considered indivisible </a:t>
            </a:r>
          </a:p>
          <a:p>
            <a:pPr lvl="1"/>
            <a:r>
              <a:rPr lang="en-US" dirty="0"/>
              <a:t>Suppose that students are given roll numbers which are strings of the form </a:t>
            </a:r>
            <a:r>
              <a:rPr lang="en-US" i="1" dirty="0"/>
              <a:t>CS0012 </a:t>
            </a:r>
            <a:r>
              <a:rPr lang="en-US" dirty="0"/>
              <a:t>or </a:t>
            </a:r>
            <a:r>
              <a:rPr lang="en-US" i="1" dirty="0"/>
              <a:t>EE1127</a:t>
            </a:r>
          </a:p>
          <a:p>
            <a:pPr lvl="1"/>
            <a:r>
              <a:rPr lang="en-US" dirty="0"/>
              <a:t>If the first two characters are extracted to find the department, the domain of roll numbers is not atomic.</a:t>
            </a:r>
          </a:p>
          <a:p>
            <a:pPr lvl="1"/>
            <a:r>
              <a:rPr lang="en-US" dirty="0"/>
              <a:t>Doing so is a bad idea: leads to encoding of information in application program rather than in the database.</a:t>
            </a:r>
          </a:p>
        </p:txBody>
      </p:sp>
    </p:spTree>
    <p:extLst>
      <p:ext uri="{BB962C8B-B14F-4D97-AF65-F5344CB8AC3E}">
        <p14:creationId xmlns:p14="http://schemas.microsoft.com/office/powerpoint/2010/main" val="147118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160020"/>
            <a:ext cx="7760970" cy="525780"/>
          </a:xfrm>
        </p:spPr>
        <p:txBody>
          <a:bodyPr/>
          <a:lstStyle/>
          <a:p>
            <a:r>
              <a:rPr lang="en-US" dirty="0"/>
              <a:t>Goal — Devise a Theory for the Following</a:t>
            </a:r>
          </a:p>
        </p:txBody>
      </p:sp>
      <p:sp>
        <p:nvSpPr>
          <p:cNvPr id="66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2910" y="948690"/>
            <a:ext cx="8481060" cy="3463290"/>
          </a:xfrm>
        </p:spPr>
        <p:txBody>
          <a:bodyPr/>
          <a:lstStyle/>
          <a:p>
            <a:r>
              <a:rPr lang="en-US" dirty="0"/>
              <a:t>Decide whether a particular relation </a:t>
            </a:r>
            <a:r>
              <a:rPr lang="en-US" i="1" dirty="0"/>
              <a:t>R</a:t>
            </a:r>
            <a:r>
              <a:rPr lang="en-US" dirty="0"/>
              <a:t> is in “good” form.</a:t>
            </a:r>
          </a:p>
          <a:p>
            <a:r>
              <a:rPr lang="en-US" dirty="0"/>
              <a:t>In the case that a relation </a:t>
            </a:r>
            <a:r>
              <a:rPr lang="en-US" i="1" dirty="0"/>
              <a:t>R</a:t>
            </a:r>
            <a:r>
              <a:rPr lang="en-US" dirty="0"/>
              <a:t> is not in “good” form, decompose it into a set of relations {</a:t>
            </a:r>
            <a:r>
              <a:rPr lang="en-US" i="1" dirty="0"/>
              <a:t>R</a:t>
            </a:r>
            <a:r>
              <a:rPr lang="en-US" baseline="-25000" dirty="0"/>
              <a:t>1</a:t>
            </a:r>
            <a:r>
              <a:rPr lang="en-US" i="1" dirty="0"/>
              <a:t>, R</a:t>
            </a:r>
            <a:r>
              <a:rPr lang="en-US" baseline="-25000" dirty="0"/>
              <a:t>2</a:t>
            </a:r>
            <a:r>
              <a:rPr lang="en-US" i="1" dirty="0"/>
              <a:t>, ..., R</a:t>
            </a:r>
            <a:r>
              <a:rPr lang="en-US" i="1" baseline="-25000" dirty="0"/>
              <a:t>n</a:t>
            </a:r>
            <a:r>
              <a:rPr lang="en-US" dirty="0"/>
              <a:t>} such that </a:t>
            </a:r>
          </a:p>
          <a:p>
            <a:pPr lvl="1"/>
            <a:r>
              <a:rPr lang="en-US" dirty="0"/>
              <a:t>each relation is in good form </a:t>
            </a:r>
          </a:p>
          <a:p>
            <a:pPr lvl="1"/>
            <a:r>
              <a:rPr lang="en-US" dirty="0"/>
              <a:t>the decomposition is a lossless-join decomposition</a:t>
            </a:r>
          </a:p>
          <a:p>
            <a:r>
              <a:rPr lang="en-US" dirty="0"/>
              <a:t>Our theory is based on:</a:t>
            </a:r>
          </a:p>
          <a:p>
            <a:pPr lvl="1"/>
            <a:r>
              <a:rPr lang="en-US" dirty="0"/>
              <a:t>functional dependencies</a:t>
            </a:r>
          </a:p>
          <a:p>
            <a:pPr lvl="1"/>
            <a:r>
              <a:rPr lang="en-US" dirty="0"/>
              <a:t>multivalued dependencies</a:t>
            </a:r>
          </a:p>
        </p:txBody>
      </p:sp>
    </p:spTree>
    <p:extLst>
      <p:ext uri="{BB962C8B-B14F-4D97-AF65-F5344CB8AC3E}">
        <p14:creationId xmlns:p14="http://schemas.microsoft.com/office/powerpoint/2010/main" val="325900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764982" y="188119"/>
            <a:ext cx="6373177" cy="589122"/>
          </a:xfrm>
        </p:spPr>
        <p:txBody>
          <a:bodyPr/>
          <a:lstStyle/>
          <a:p>
            <a:r>
              <a:rPr lang="en-US" dirty="0"/>
              <a:t>Functional Dependencies</a:t>
            </a:r>
          </a:p>
        </p:txBody>
      </p:sp>
      <p:sp>
        <p:nvSpPr>
          <p:cNvPr id="66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167" y="971550"/>
            <a:ext cx="8558213" cy="5292089"/>
          </a:xfrm>
        </p:spPr>
        <p:txBody>
          <a:bodyPr/>
          <a:lstStyle/>
          <a:p>
            <a:r>
              <a:rPr lang="en-US" dirty="0"/>
              <a:t>Constraints on the set of legal relations.</a:t>
            </a:r>
          </a:p>
          <a:p>
            <a:r>
              <a:rPr lang="en-US" dirty="0"/>
              <a:t>Require that the value for a certain set of attributes determines uniquely the value for another set of attributes.</a:t>
            </a:r>
          </a:p>
          <a:p>
            <a:r>
              <a:rPr lang="en-US" dirty="0"/>
              <a:t>A functional dependency is a generalization of the notion of a </a:t>
            </a:r>
            <a:r>
              <a:rPr lang="en-US" i="1" dirty="0"/>
              <a:t>key.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4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 Dependencies (Cont.)</a:t>
            </a:r>
          </a:p>
        </p:txBody>
      </p:sp>
      <p:sp>
        <p:nvSpPr>
          <p:cNvPr id="67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4310" y="960120"/>
            <a:ext cx="8823960" cy="5292090"/>
          </a:xfrm>
        </p:spPr>
        <p:txBody>
          <a:bodyPr/>
          <a:lstStyle/>
          <a:p>
            <a:pPr>
              <a:lnSpc>
                <a:spcPct val="90000"/>
              </a:lnSpc>
              <a:tabLst>
                <a:tab pos="2188369" algn="ctr"/>
              </a:tabLst>
            </a:pPr>
            <a:r>
              <a:rPr lang="en-US" dirty="0"/>
              <a:t>Let </a:t>
            </a:r>
            <a:r>
              <a:rPr lang="en-US" i="1" dirty="0"/>
              <a:t>R</a:t>
            </a:r>
            <a:r>
              <a:rPr lang="en-US" dirty="0"/>
              <a:t> be a relation schema</a:t>
            </a:r>
          </a:p>
          <a:p>
            <a:pPr>
              <a:lnSpc>
                <a:spcPct val="90000"/>
              </a:lnSpc>
              <a:buNone/>
              <a:tabLst>
                <a:tab pos="2188369" algn="ctr"/>
              </a:tabLst>
            </a:pPr>
            <a:r>
              <a:rPr lang="en-US" dirty="0"/>
              <a:t>		</a:t>
            </a:r>
            <a:r>
              <a:rPr lang="en-US" dirty="0">
                <a:sym typeface="Symbol" panose="05050102010706020507" pitchFamily="18" charset="2"/>
              </a:rPr>
              <a:t>  </a:t>
            </a:r>
            <a:r>
              <a:rPr lang="en-US" i="1" dirty="0">
                <a:sym typeface="Symbol" panose="05050102010706020507" pitchFamily="18" charset="2"/>
              </a:rPr>
              <a:t>R  and   </a:t>
            </a:r>
            <a:r>
              <a:rPr lang="en-US" dirty="0">
                <a:sym typeface="Symbol" panose="05050102010706020507" pitchFamily="18" charset="2"/>
              </a:rPr>
              <a:t> </a:t>
            </a:r>
            <a:r>
              <a:rPr lang="en-US" i="1" dirty="0">
                <a:sym typeface="Symbol" panose="05050102010706020507" pitchFamily="18" charset="2"/>
              </a:rPr>
              <a:t>R</a:t>
            </a:r>
          </a:p>
          <a:p>
            <a:pPr>
              <a:lnSpc>
                <a:spcPct val="90000"/>
              </a:lnSpc>
              <a:tabLst>
                <a:tab pos="2188369" algn="ctr"/>
              </a:tabLst>
            </a:pPr>
            <a:r>
              <a:rPr lang="en-US" dirty="0">
                <a:sym typeface="Symbol" panose="05050102010706020507" pitchFamily="18" charset="2"/>
              </a:rPr>
              <a:t>The </a:t>
            </a:r>
            <a:r>
              <a:rPr lang="en-US" b="1" dirty="0">
                <a:solidFill>
                  <a:srgbClr val="000099"/>
                </a:solidFill>
                <a:sym typeface="Symbol" panose="05050102010706020507" pitchFamily="18" charset="2"/>
              </a:rPr>
              <a:t>functional dependency</a:t>
            </a:r>
          </a:p>
          <a:p>
            <a:pPr>
              <a:lnSpc>
                <a:spcPct val="90000"/>
              </a:lnSpc>
              <a:buNone/>
              <a:tabLst>
                <a:tab pos="2188369" algn="ctr"/>
              </a:tabLst>
            </a:pPr>
            <a:r>
              <a:rPr lang="en-US" i="1" dirty="0">
                <a:sym typeface="Symbol" panose="05050102010706020507" pitchFamily="18" charset="2"/>
              </a:rPr>
              <a:t>		 </a:t>
            </a:r>
            <a:r>
              <a:rPr lang="en-US" b="1" dirty="0">
                <a:solidFill>
                  <a:srgbClr val="000099"/>
                </a:solidFill>
                <a:sym typeface="Symbol" panose="05050102010706020507" pitchFamily="18" charset="2"/>
              </a:rPr>
              <a:t> </a:t>
            </a:r>
            <a:r>
              <a:rPr lang="en-US" b="1" dirty="0">
                <a:solidFill>
                  <a:srgbClr val="000099"/>
                </a:solidFill>
                <a:sym typeface="Monotype Sorts" charset="2"/>
              </a:rPr>
              <a:t> </a:t>
            </a:r>
            <a:r>
              <a:rPr lang="en-US" b="1" i="1" dirty="0">
                <a:solidFill>
                  <a:srgbClr val="000099"/>
                </a:solidFill>
                <a:sym typeface="Symbol" panose="05050102010706020507" pitchFamily="18" charset="2"/>
              </a:rPr>
              <a:t></a:t>
            </a:r>
            <a:br>
              <a:rPr lang="en-US" b="1" i="1" dirty="0">
                <a:solidFill>
                  <a:srgbClr val="000099"/>
                </a:solidFill>
                <a:sym typeface="Symbol" panose="05050102010706020507" pitchFamily="18" charset="2"/>
              </a:rPr>
            </a:br>
            <a:r>
              <a:rPr lang="en-US" b="1" dirty="0">
                <a:solidFill>
                  <a:srgbClr val="000099"/>
                </a:solidFill>
                <a:sym typeface="Symbol" panose="05050102010706020507" pitchFamily="18" charset="2"/>
              </a:rPr>
              <a:t>holds on</a:t>
            </a:r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i="1" dirty="0">
                <a:sym typeface="Symbol" panose="05050102010706020507" pitchFamily="18" charset="2"/>
              </a:rPr>
              <a:t>R</a:t>
            </a:r>
            <a:r>
              <a:rPr lang="en-US" dirty="0">
                <a:sym typeface="Symbol" panose="05050102010706020507" pitchFamily="18" charset="2"/>
              </a:rPr>
              <a:t> if and only if for any legal relations </a:t>
            </a:r>
            <a:r>
              <a:rPr lang="en-US" i="1" dirty="0">
                <a:sym typeface="Symbol" panose="05050102010706020507" pitchFamily="18" charset="2"/>
              </a:rPr>
              <a:t>r</a:t>
            </a:r>
            <a:r>
              <a:rPr lang="en-US" dirty="0">
                <a:sym typeface="Symbol" panose="05050102010706020507" pitchFamily="18" charset="2"/>
              </a:rPr>
              <a:t>(R), whenever any two tuples </a:t>
            </a:r>
            <a:r>
              <a:rPr lang="en-US" i="1" dirty="0">
                <a:sym typeface="Symbol" panose="05050102010706020507" pitchFamily="18" charset="2"/>
              </a:rPr>
              <a:t>t</a:t>
            </a:r>
            <a:r>
              <a:rPr lang="en-US" baseline="-25000" dirty="0">
                <a:sym typeface="Symbol" panose="05050102010706020507" pitchFamily="18" charset="2"/>
              </a:rPr>
              <a:t>1</a:t>
            </a:r>
            <a:r>
              <a:rPr lang="en-US" i="1" dirty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and </a:t>
            </a:r>
            <a:r>
              <a:rPr lang="en-US" i="1" dirty="0">
                <a:sym typeface="Symbol" panose="05050102010706020507" pitchFamily="18" charset="2"/>
              </a:rPr>
              <a:t>t</a:t>
            </a:r>
            <a:r>
              <a:rPr lang="en-US" baseline="-25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 of </a:t>
            </a:r>
            <a:r>
              <a:rPr lang="en-US" i="1" dirty="0">
                <a:sym typeface="Symbol" panose="05050102010706020507" pitchFamily="18" charset="2"/>
              </a:rPr>
              <a:t>r</a:t>
            </a:r>
            <a:r>
              <a:rPr lang="en-US" dirty="0">
                <a:sym typeface="Symbol" panose="05050102010706020507" pitchFamily="18" charset="2"/>
              </a:rPr>
              <a:t> agree on the attributes , they also agree on the attributes </a:t>
            </a:r>
            <a:r>
              <a:rPr lang="en-US" i="1" dirty="0">
                <a:sym typeface="Symbol" panose="05050102010706020507" pitchFamily="18" charset="2"/>
              </a:rPr>
              <a:t>. </a:t>
            </a:r>
            <a:r>
              <a:rPr lang="en-US" dirty="0">
                <a:sym typeface="Symbol" panose="05050102010706020507" pitchFamily="18" charset="2"/>
              </a:rPr>
              <a:t> That is, </a:t>
            </a:r>
          </a:p>
          <a:p>
            <a:pPr>
              <a:lnSpc>
                <a:spcPct val="90000"/>
              </a:lnSpc>
              <a:buNone/>
              <a:tabLst>
                <a:tab pos="2188369" algn="ctr"/>
              </a:tabLst>
            </a:pPr>
            <a:r>
              <a:rPr lang="en-US" i="1" dirty="0">
                <a:sym typeface="Symbol" panose="05050102010706020507" pitchFamily="18" charset="2"/>
              </a:rPr>
              <a:t>		 t</a:t>
            </a:r>
            <a:r>
              <a:rPr lang="en-US" baseline="-25000" dirty="0">
                <a:sym typeface="Symbol" panose="05050102010706020507" pitchFamily="18" charset="2"/>
              </a:rPr>
              <a:t>1</a:t>
            </a:r>
            <a:r>
              <a:rPr lang="en-US" dirty="0">
                <a:sym typeface="Symbol" panose="05050102010706020507" pitchFamily="18" charset="2"/>
              </a:rPr>
              <a:t>[] = </a:t>
            </a:r>
            <a:r>
              <a:rPr lang="en-US" i="1" dirty="0">
                <a:sym typeface="Symbol" panose="05050102010706020507" pitchFamily="18" charset="2"/>
              </a:rPr>
              <a:t>t</a:t>
            </a:r>
            <a:r>
              <a:rPr lang="en-US" baseline="-25000" dirty="0">
                <a:sym typeface="Symbol" panose="05050102010706020507" pitchFamily="18" charset="2"/>
              </a:rPr>
              <a:t>2 </a:t>
            </a:r>
            <a:r>
              <a:rPr lang="en-US" dirty="0">
                <a:sym typeface="Symbol" panose="05050102010706020507" pitchFamily="18" charset="2"/>
              </a:rPr>
              <a:t>[]      </a:t>
            </a:r>
            <a:r>
              <a:rPr lang="en-US" i="1" dirty="0">
                <a:sym typeface="Symbol" panose="05050102010706020507" pitchFamily="18" charset="2"/>
              </a:rPr>
              <a:t>t</a:t>
            </a:r>
            <a:r>
              <a:rPr lang="en-US" baseline="-25000" dirty="0">
                <a:sym typeface="Symbol" panose="05050102010706020507" pitchFamily="18" charset="2"/>
              </a:rPr>
              <a:t>1</a:t>
            </a:r>
            <a:r>
              <a:rPr lang="en-US" dirty="0">
                <a:sym typeface="Symbol" panose="05050102010706020507" pitchFamily="18" charset="2"/>
              </a:rPr>
              <a:t>[</a:t>
            </a:r>
            <a:r>
              <a:rPr lang="en-US" i="1" dirty="0">
                <a:sym typeface="Symbol" panose="05050102010706020507" pitchFamily="18" charset="2"/>
              </a:rPr>
              <a:t> </a:t>
            </a:r>
            <a:r>
              <a:rPr lang="en-US" dirty="0">
                <a:sym typeface="Symbol" panose="05050102010706020507" pitchFamily="18" charset="2"/>
              </a:rPr>
              <a:t>]  = </a:t>
            </a:r>
            <a:r>
              <a:rPr lang="en-US" i="1" dirty="0">
                <a:sym typeface="Symbol" panose="05050102010706020507" pitchFamily="18" charset="2"/>
              </a:rPr>
              <a:t>t</a:t>
            </a:r>
            <a:r>
              <a:rPr lang="en-US" baseline="-25000" dirty="0">
                <a:sym typeface="Symbol" panose="05050102010706020507" pitchFamily="18" charset="2"/>
              </a:rPr>
              <a:t>2 </a:t>
            </a:r>
            <a:r>
              <a:rPr lang="en-US" dirty="0">
                <a:sym typeface="Symbol" panose="05050102010706020507" pitchFamily="18" charset="2"/>
              </a:rPr>
              <a:t>[</a:t>
            </a:r>
            <a:r>
              <a:rPr lang="en-US" i="1" dirty="0">
                <a:sym typeface="Symbol" panose="05050102010706020507" pitchFamily="18" charset="2"/>
              </a:rPr>
              <a:t> </a:t>
            </a:r>
            <a:r>
              <a:rPr lang="en-US" dirty="0">
                <a:sym typeface="Symbol" panose="05050102010706020507" pitchFamily="18" charset="2"/>
              </a:rPr>
              <a:t>] </a:t>
            </a:r>
          </a:p>
          <a:p>
            <a:pPr>
              <a:lnSpc>
                <a:spcPct val="90000"/>
              </a:lnSpc>
              <a:tabLst>
                <a:tab pos="2188369" algn="ctr"/>
              </a:tabLst>
            </a:pPr>
            <a:r>
              <a:rPr lang="en-US" dirty="0"/>
              <a:t>Example:  Consider </a:t>
            </a:r>
            <a:r>
              <a:rPr lang="en-US" i="1" dirty="0"/>
              <a:t>r</a:t>
            </a:r>
            <a:r>
              <a:rPr lang="en-US" dirty="0"/>
              <a:t>(A</a:t>
            </a:r>
            <a:r>
              <a:rPr lang="en-US" i="1" dirty="0"/>
              <a:t>,B </a:t>
            </a:r>
            <a:r>
              <a:rPr lang="en-US" dirty="0"/>
              <a:t>) with the following instance of </a:t>
            </a:r>
            <a:r>
              <a:rPr lang="en-US" i="1" dirty="0"/>
              <a:t>r.</a:t>
            </a:r>
            <a:endParaRPr lang="en-US" dirty="0"/>
          </a:p>
          <a:p>
            <a:pPr>
              <a:lnSpc>
                <a:spcPct val="90000"/>
              </a:lnSpc>
              <a:tabLst>
                <a:tab pos="2188369" algn="ctr"/>
              </a:tabLst>
            </a:pPr>
            <a:endParaRPr lang="en-US" dirty="0"/>
          </a:p>
          <a:p>
            <a:pPr>
              <a:lnSpc>
                <a:spcPct val="90000"/>
              </a:lnSpc>
              <a:tabLst>
                <a:tab pos="2188369" algn="ctr"/>
              </a:tabLst>
            </a:pPr>
            <a:endParaRPr lang="en-US" dirty="0"/>
          </a:p>
          <a:p>
            <a:pPr>
              <a:lnSpc>
                <a:spcPct val="90000"/>
              </a:lnSpc>
              <a:tabLst>
                <a:tab pos="2188369" algn="ctr"/>
              </a:tabLst>
            </a:pPr>
            <a:endParaRPr lang="en-US" dirty="0"/>
          </a:p>
          <a:p>
            <a:pPr>
              <a:lnSpc>
                <a:spcPct val="90000"/>
              </a:lnSpc>
              <a:tabLst>
                <a:tab pos="2188369" algn="ctr"/>
              </a:tabLst>
            </a:pPr>
            <a:r>
              <a:rPr lang="en-US" dirty="0" smtClean="0"/>
              <a:t>On </a:t>
            </a:r>
            <a:r>
              <a:rPr lang="en-US" dirty="0"/>
              <a:t>this instance,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/>
              <a:t>B</a:t>
            </a:r>
            <a:r>
              <a:rPr lang="en-US" dirty="0"/>
              <a:t> does </a:t>
            </a:r>
            <a:r>
              <a:rPr lang="en-US" b="1" dirty="0"/>
              <a:t>NOT</a:t>
            </a:r>
            <a:r>
              <a:rPr lang="en-US" dirty="0"/>
              <a:t> hold, but 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</a:t>
            </a:r>
            <a:r>
              <a:rPr lang="en-US" i="1" dirty="0"/>
              <a:t>A</a:t>
            </a:r>
            <a:r>
              <a:rPr lang="en-US" dirty="0"/>
              <a:t> does hold. </a:t>
            </a:r>
          </a:p>
          <a:p>
            <a:pPr>
              <a:lnSpc>
                <a:spcPct val="90000"/>
              </a:lnSpc>
              <a:tabLst>
                <a:tab pos="2188369" algn="ctr"/>
              </a:tabLst>
            </a:pPr>
            <a:endParaRPr lang="en-US" i="1" dirty="0">
              <a:sym typeface="Symbol" panose="05050102010706020507" pitchFamily="18" charset="2"/>
            </a:endParaRPr>
          </a:p>
        </p:txBody>
      </p:sp>
      <p:sp>
        <p:nvSpPr>
          <p:cNvPr id="670724" name="Text Box 4"/>
          <p:cNvSpPr txBox="1">
            <a:spLocks noChangeArrowheads="1"/>
          </p:cNvSpPr>
          <p:nvPr/>
        </p:nvSpPr>
        <p:spPr bwMode="auto">
          <a:xfrm>
            <a:off x="3894536" y="4070748"/>
            <a:ext cx="963214" cy="7155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AutoNum type="arabicPlain"/>
            </a:pPr>
            <a:r>
              <a:rPr lang="en-US" sz="1350" dirty="0">
                <a:latin typeface="Helvetica" panose="020B0604020202020204" pitchFamily="34" charset="0"/>
              </a:rPr>
              <a:t>4</a:t>
            </a:r>
          </a:p>
          <a:p>
            <a:r>
              <a:rPr lang="en-US" sz="1350" dirty="0">
                <a:latin typeface="Helvetica" panose="020B0604020202020204" pitchFamily="34" charset="0"/>
              </a:rPr>
              <a:t>1   </a:t>
            </a:r>
            <a:r>
              <a:rPr lang="en-US" sz="1350" dirty="0" smtClean="0">
                <a:latin typeface="Helvetica" panose="020B0604020202020204" pitchFamily="34" charset="0"/>
              </a:rPr>
              <a:t>    5</a:t>
            </a:r>
            <a:endParaRPr lang="en-US" sz="1350" dirty="0">
              <a:latin typeface="Helvetica" panose="020B0604020202020204" pitchFamily="34" charset="0"/>
            </a:endParaRPr>
          </a:p>
          <a:p>
            <a:r>
              <a:rPr lang="en-US" sz="1350" dirty="0">
                <a:latin typeface="Helvetica" panose="020B0604020202020204" pitchFamily="34" charset="0"/>
              </a:rPr>
              <a:t>3    </a:t>
            </a:r>
            <a:r>
              <a:rPr lang="en-US" sz="1350" dirty="0" smtClean="0">
                <a:latin typeface="Helvetica" panose="020B0604020202020204" pitchFamily="34" charset="0"/>
              </a:rPr>
              <a:t>   </a:t>
            </a:r>
            <a:r>
              <a:rPr lang="en-US" sz="1350" dirty="0">
                <a:latin typeface="Helvetica" panose="020B060402020202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32925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 Dependencies (Cont.)</a:t>
            </a:r>
          </a:p>
        </p:txBody>
      </p:sp>
      <p:sp>
        <p:nvSpPr>
          <p:cNvPr id="67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60120"/>
            <a:ext cx="8743950" cy="5372100"/>
          </a:xfrm>
        </p:spPr>
        <p:txBody>
          <a:bodyPr/>
          <a:lstStyle/>
          <a:p>
            <a:pPr>
              <a:tabLst>
                <a:tab pos="938213" algn="l"/>
                <a:tab pos="1629966" algn="l"/>
                <a:tab pos="2533650" algn="l"/>
              </a:tabLst>
            </a:pPr>
            <a:r>
              <a:rPr lang="en-US" i="1" dirty="0">
                <a:sym typeface="Symbol" panose="05050102010706020507" pitchFamily="18" charset="2"/>
              </a:rPr>
              <a:t>K</a:t>
            </a:r>
            <a:r>
              <a:rPr lang="en-US" dirty="0">
                <a:sym typeface="Symbol" panose="05050102010706020507" pitchFamily="18" charset="2"/>
              </a:rPr>
              <a:t> is a </a:t>
            </a:r>
            <a:r>
              <a:rPr lang="en-US" dirty="0" err="1">
                <a:sym typeface="Symbol" panose="05050102010706020507" pitchFamily="18" charset="2"/>
              </a:rPr>
              <a:t>superkey</a:t>
            </a:r>
            <a:r>
              <a:rPr lang="en-US" dirty="0">
                <a:sym typeface="Symbol" panose="05050102010706020507" pitchFamily="18" charset="2"/>
              </a:rPr>
              <a:t> for relation schema </a:t>
            </a:r>
            <a:r>
              <a:rPr lang="en-US" i="1" dirty="0">
                <a:sym typeface="Symbol" panose="05050102010706020507" pitchFamily="18" charset="2"/>
              </a:rPr>
              <a:t>R</a:t>
            </a:r>
            <a:r>
              <a:rPr lang="en-US" dirty="0">
                <a:sym typeface="Symbol" panose="05050102010706020507" pitchFamily="18" charset="2"/>
              </a:rPr>
              <a:t> if and only if </a:t>
            </a:r>
            <a:r>
              <a:rPr lang="en-US" i="1" dirty="0">
                <a:sym typeface="Symbol" panose="05050102010706020507" pitchFamily="18" charset="2"/>
              </a:rPr>
              <a:t>K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R</a:t>
            </a:r>
            <a:endParaRPr lang="en-US" dirty="0">
              <a:sym typeface="Monotype Sorts" charset="2"/>
            </a:endParaRPr>
          </a:p>
          <a:p>
            <a:pPr>
              <a:tabLst>
                <a:tab pos="938213" algn="l"/>
                <a:tab pos="1629966" algn="l"/>
                <a:tab pos="2533650" algn="l"/>
              </a:tabLst>
            </a:pPr>
            <a:r>
              <a:rPr lang="en-US" i="1" dirty="0">
                <a:sym typeface="Monotype Sorts" charset="2"/>
              </a:rPr>
              <a:t>K</a:t>
            </a:r>
            <a:r>
              <a:rPr lang="en-US" dirty="0">
                <a:sym typeface="Monotype Sorts" charset="2"/>
              </a:rPr>
              <a:t> is a candidate key for </a:t>
            </a:r>
            <a:r>
              <a:rPr lang="en-US" i="1" dirty="0">
                <a:sym typeface="Monotype Sorts" charset="2"/>
              </a:rPr>
              <a:t>R</a:t>
            </a:r>
            <a:r>
              <a:rPr lang="en-US" dirty="0">
                <a:sym typeface="Monotype Sorts" charset="2"/>
              </a:rPr>
              <a:t> if and only if </a:t>
            </a:r>
          </a:p>
          <a:p>
            <a:pPr lvl="1">
              <a:tabLst>
                <a:tab pos="938213" algn="l"/>
                <a:tab pos="1629966" algn="l"/>
                <a:tab pos="2533650" algn="l"/>
              </a:tabLst>
            </a:pPr>
            <a:r>
              <a:rPr lang="en-US" i="1" dirty="0">
                <a:sym typeface="Monotype Sorts" charset="2"/>
              </a:rPr>
              <a:t>K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R</a:t>
            </a:r>
            <a:r>
              <a:rPr lang="en-US" dirty="0">
                <a:sym typeface="Monotype Sorts" charset="2"/>
              </a:rPr>
              <a:t>, and</a:t>
            </a:r>
          </a:p>
          <a:p>
            <a:pPr lvl="1">
              <a:tabLst>
                <a:tab pos="938213" algn="l"/>
                <a:tab pos="1629966" algn="l"/>
                <a:tab pos="2533650" algn="l"/>
              </a:tabLst>
            </a:pPr>
            <a:r>
              <a:rPr lang="en-US" dirty="0">
                <a:sym typeface="Monotype Sorts" charset="2"/>
              </a:rPr>
              <a:t>for no </a:t>
            </a:r>
            <a:r>
              <a:rPr lang="en-US" dirty="0">
                <a:sym typeface="Symbol" panose="05050102010706020507" pitchFamily="18" charset="2"/>
              </a:rPr>
              <a:t>  </a:t>
            </a:r>
            <a:r>
              <a:rPr lang="en-US" i="1" dirty="0">
                <a:sym typeface="Symbol" panose="05050102010706020507" pitchFamily="18" charset="2"/>
              </a:rPr>
              <a:t>K, </a:t>
            </a:r>
            <a:r>
              <a:rPr lang="en-US" dirty="0">
                <a:sym typeface="Symbol" panose="05050102010706020507" pitchFamily="18" charset="2"/>
              </a:rPr>
              <a:t> 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R</a:t>
            </a:r>
          </a:p>
          <a:p>
            <a:pPr>
              <a:tabLst>
                <a:tab pos="938213" algn="l"/>
                <a:tab pos="1629966" algn="l"/>
                <a:tab pos="2533650" algn="l"/>
              </a:tabLst>
            </a:pPr>
            <a:r>
              <a:rPr lang="en-US" dirty="0"/>
              <a:t>Functional dependencies allow us to express constraints that cannot be expressed using </a:t>
            </a:r>
            <a:r>
              <a:rPr lang="en-US" dirty="0" err="1"/>
              <a:t>superkeys</a:t>
            </a:r>
            <a:r>
              <a:rPr lang="en-US" dirty="0"/>
              <a:t>.  Consider the schema:</a:t>
            </a:r>
          </a:p>
          <a:p>
            <a:pPr>
              <a:buNone/>
              <a:tabLst>
                <a:tab pos="938213" algn="l"/>
                <a:tab pos="1629966" algn="l"/>
                <a:tab pos="2533650" algn="l"/>
              </a:tabLst>
            </a:pPr>
            <a:r>
              <a:rPr lang="en-US" dirty="0"/>
              <a:t>	 </a:t>
            </a:r>
            <a:r>
              <a:rPr lang="en-US" i="1" dirty="0" err="1"/>
              <a:t>inst_dept</a:t>
            </a:r>
            <a:r>
              <a:rPr lang="en-US" i="1" dirty="0"/>
              <a:t> </a:t>
            </a:r>
            <a:r>
              <a:rPr lang="en-US" dirty="0"/>
              <a:t>(</a:t>
            </a:r>
            <a:r>
              <a:rPr lang="en-US" i="1" u="sng" dirty="0"/>
              <a:t>ID, </a:t>
            </a:r>
            <a:r>
              <a:rPr lang="en-US" i="1" dirty="0"/>
              <a:t>name, salary</a:t>
            </a:r>
            <a:r>
              <a:rPr lang="en-US" i="1" u="sng" dirty="0"/>
              <a:t>, </a:t>
            </a:r>
            <a:r>
              <a:rPr lang="en-US" i="1" u="sng" dirty="0" err="1"/>
              <a:t>dept_name</a:t>
            </a:r>
            <a:r>
              <a:rPr lang="en-US" i="1" u="sng" dirty="0"/>
              <a:t>, </a:t>
            </a:r>
            <a:r>
              <a:rPr lang="en-US" i="1" dirty="0"/>
              <a:t>building, budget </a:t>
            </a:r>
            <a:r>
              <a:rPr lang="en-US" dirty="0"/>
              <a:t>)</a:t>
            </a:r>
            <a:r>
              <a:rPr lang="en-US" i="1" dirty="0"/>
              <a:t>.</a:t>
            </a:r>
          </a:p>
          <a:p>
            <a:pPr>
              <a:buNone/>
              <a:tabLst>
                <a:tab pos="938213" algn="l"/>
                <a:tab pos="1629966" algn="l"/>
                <a:tab pos="2533650" algn="l"/>
              </a:tabLst>
            </a:pPr>
            <a:r>
              <a:rPr lang="en-US" i="1" dirty="0"/>
              <a:t>	</a:t>
            </a:r>
            <a:r>
              <a:rPr lang="en-US" dirty="0"/>
              <a:t>We expect these functional dependencies to hold:</a:t>
            </a:r>
          </a:p>
          <a:p>
            <a:pPr>
              <a:buNone/>
              <a:tabLst>
                <a:tab pos="938213" algn="l"/>
                <a:tab pos="1629966" algn="l"/>
                <a:tab pos="2533650" algn="l"/>
              </a:tabLst>
            </a:pPr>
            <a:r>
              <a:rPr lang="en-US" dirty="0"/>
              <a:t>			</a:t>
            </a:r>
            <a:r>
              <a:rPr lang="en-US" i="1" dirty="0" err="1"/>
              <a:t>dept_name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building</a:t>
            </a:r>
          </a:p>
          <a:p>
            <a:pPr>
              <a:buNone/>
              <a:tabLst>
                <a:tab pos="938213" algn="l"/>
                <a:tab pos="1629966" algn="l"/>
                <a:tab pos="2533650" algn="l"/>
              </a:tabLst>
            </a:pPr>
            <a:r>
              <a:rPr lang="en-US" i="1" dirty="0">
                <a:sym typeface="Monotype Sorts" charset="2"/>
              </a:rPr>
              <a:t>           and              ID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i="1" dirty="0">
                <a:sym typeface="Wingdings" panose="05000000000000000000" pitchFamily="2" charset="2"/>
              </a:rPr>
              <a:t> building</a:t>
            </a:r>
            <a:endParaRPr lang="en-US" i="1" dirty="0">
              <a:sym typeface="Monotype Sorts" charset="2"/>
            </a:endParaRPr>
          </a:p>
          <a:p>
            <a:pPr>
              <a:buNone/>
              <a:tabLst>
                <a:tab pos="938213" algn="l"/>
                <a:tab pos="1629966" algn="l"/>
                <a:tab pos="2533650" algn="l"/>
              </a:tabLst>
            </a:pPr>
            <a:r>
              <a:rPr lang="en-US" i="1" dirty="0">
                <a:sym typeface="Monotype Sorts" charset="2"/>
              </a:rPr>
              <a:t>	</a:t>
            </a:r>
            <a:r>
              <a:rPr lang="en-US" dirty="0">
                <a:sym typeface="Monotype Sorts" charset="2"/>
              </a:rPr>
              <a:t>but would not expect the following to hold: </a:t>
            </a:r>
          </a:p>
          <a:p>
            <a:pPr>
              <a:buNone/>
              <a:tabLst>
                <a:tab pos="938213" algn="l"/>
                <a:tab pos="1629966" algn="l"/>
                <a:tab pos="2533650" algn="l"/>
              </a:tabLst>
            </a:pPr>
            <a:r>
              <a:rPr lang="en-US" dirty="0">
                <a:sym typeface="Monotype Sorts" charset="2"/>
              </a:rPr>
              <a:t>			</a:t>
            </a:r>
            <a:r>
              <a:rPr lang="en-US" i="1" dirty="0" err="1">
                <a:sym typeface="Monotype Sorts" charset="2"/>
              </a:rPr>
              <a:t>dept_name</a:t>
            </a:r>
            <a:r>
              <a:rPr lang="en-US" i="1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salary</a:t>
            </a:r>
          </a:p>
          <a:p>
            <a:pPr>
              <a:buNone/>
              <a:tabLst>
                <a:tab pos="938213" algn="l"/>
                <a:tab pos="1629966" algn="l"/>
                <a:tab pos="2533650" algn="l"/>
              </a:tabLst>
            </a:pPr>
            <a:endParaRPr lang="en-US" i="1" dirty="0">
              <a:sym typeface="Monotype Sorts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6833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of Functional Dependencies</a:t>
            </a:r>
          </a:p>
        </p:txBody>
      </p:sp>
      <p:sp>
        <p:nvSpPr>
          <p:cNvPr id="67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480" y="937260"/>
            <a:ext cx="8434070" cy="5509260"/>
          </a:xfrm>
        </p:spPr>
        <p:txBody>
          <a:bodyPr/>
          <a:lstStyle/>
          <a:p>
            <a:r>
              <a:rPr lang="en-US" dirty="0"/>
              <a:t>We use functional dependencies to:</a:t>
            </a:r>
          </a:p>
          <a:p>
            <a:pPr lvl="1"/>
            <a:r>
              <a:rPr lang="en-US" dirty="0"/>
              <a:t>test relations to see if they are legal under a given set of functional dependencies. </a:t>
            </a:r>
          </a:p>
          <a:p>
            <a:pPr lvl="2"/>
            <a:r>
              <a:rPr lang="en-US" dirty="0"/>
              <a:t> If a relation </a:t>
            </a:r>
            <a:r>
              <a:rPr lang="en-US" i="1" dirty="0"/>
              <a:t>r</a:t>
            </a:r>
            <a:r>
              <a:rPr lang="en-US" dirty="0"/>
              <a:t> is legal under a set </a:t>
            </a:r>
            <a:r>
              <a:rPr lang="en-US" i="1" dirty="0"/>
              <a:t>F</a:t>
            </a:r>
            <a:r>
              <a:rPr lang="en-US" dirty="0"/>
              <a:t> of functional dependencies, we say that </a:t>
            </a:r>
            <a:r>
              <a:rPr lang="en-US" i="1" dirty="0"/>
              <a:t>r</a:t>
            </a:r>
            <a:r>
              <a:rPr lang="en-US" dirty="0"/>
              <a:t> </a:t>
            </a:r>
            <a:r>
              <a:rPr lang="en-US" b="1" dirty="0">
                <a:solidFill>
                  <a:srgbClr val="000099"/>
                </a:solidFill>
              </a:rPr>
              <a:t>satisfies </a:t>
            </a:r>
            <a:r>
              <a:rPr lang="en-US" i="1" dirty="0"/>
              <a:t>F.</a:t>
            </a:r>
            <a:endParaRPr lang="en-US" dirty="0"/>
          </a:p>
          <a:p>
            <a:pPr lvl="1"/>
            <a:r>
              <a:rPr lang="en-US" dirty="0"/>
              <a:t>specify constraints on the set of legal relations</a:t>
            </a:r>
          </a:p>
          <a:p>
            <a:pPr lvl="2"/>
            <a:r>
              <a:rPr lang="en-US" dirty="0"/>
              <a:t>We say that </a:t>
            </a:r>
            <a:r>
              <a:rPr lang="en-US" i="1" dirty="0"/>
              <a:t>F</a:t>
            </a:r>
            <a:r>
              <a:rPr lang="en-US" dirty="0"/>
              <a:t> </a:t>
            </a:r>
            <a:r>
              <a:rPr lang="en-US" b="1" dirty="0">
                <a:solidFill>
                  <a:srgbClr val="000099"/>
                </a:solidFill>
              </a:rPr>
              <a:t>holds on</a:t>
            </a:r>
            <a:r>
              <a:rPr lang="en-US" dirty="0"/>
              <a:t> </a:t>
            </a:r>
            <a:r>
              <a:rPr lang="en-US" i="1" dirty="0"/>
              <a:t>R</a:t>
            </a:r>
            <a:r>
              <a:rPr lang="en-US" dirty="0"/>
              <a:t> if all legal relations on </a:t>
            </a:r>
            <a:r>
              <a:rPr lang="en-US" i="1" dirty="0"/>
              <a:t>R</a:t>
            </a:r>
            <a:r>
              <a:rPr lang="en-US" dirty="0"/>
              <a:t> satisfy the set of functional dependencies </a:t>
            </a:r>
            <a:r>
              <a:rPr lang="en-US" i="1" dirty="0"/>
              <a:t>F.</a:t>
            </a:r>
          </a:p>
          <a:p>
            <a:r>
              <a:rPr lang="en-US" dirty="0"/>
              <a:t>Note:  A specific instance of a relation schema may satisfy a functional dependency even if the functional dependency does not hold on all legal instances.  </a:t>
            </a:r>
          </a:p>
          <a:p>
            <a:pPr lvl="1"/>
            <a:r>
              <a:rPr lang="en-US" dirty="0"/>
              <a:t>For example, a specific instance of </a:t>
            </a:r>
            <a:r>
              <a:rPr lang="en-US" i="1" dirty="0"/>
              <a:t>instructor</a:t>
            </a:r>
            <a:r>
              <a:rPr lang="en-US" dirty="0"/>
              <a:t> may, by chance, satisfy </a:t>
            </a:r>
            <a:br>
              <a:rPr lang="en-US" dirty="0"/>
            </a:br>
            <a:r>
              <a:rPr lang="en-US" dirty="0"/>
              <a:t>               </a:t>
            </a:r>
            <a:r>
              <a:rPr lang="en-US" i="1" dirty="0"/>
              <a:t>name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ID.</a:t>
            </a:r>
          </a:p>
        </p:txBody>
      </p:sp>
    </p:spTree>
    <p:extLst>
      <p:ext uri="{BB962C8B-B14F-4D97-AF65-F5344CB8AC3E}">
        <p14:creationId xmlns:p14="http://schemas.microsoft.com/office/powerpoint/2010/main" val="287625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+mj-ea"/>
              </a:rPr>
              <a:t>Entity Sets</a:t>
            </a:r>
            <a:endParaRPr lang="en-US" dirty="0">
              <a:ea typeface="+mj-ea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7180" y="868680"/>
            <a:ext cx="8548370" cy="5532120"/>
          </a:xfrm>
        </p:spPr>
        <p:txBody>
          <a:bodyPr/>
          <a:lstStyle/>
          <a:p>
            <a:r>
              <a:rPr lang="en-US" altLang="en-US" dirty="0" smtClean="0">
                <a:ea typeface="ＭＳ Ｐゴシック" panose="020B0600070205080204" pitchFamily="34" charset="-128"/>
              </a:rPr>
              <a:t>An </a:t>
            </a:r>
            <a:r>
              <a:rPr lang="en-US" alt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entity</a:t>
            </a:r>
            <a:r>
              <a:rPr lang="en-US" altLang="en-US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is an object that exists and is distinguishable from other objects.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Example:  specific person, company, event, plant</a:t>
            </a:r>
            <a:endParaRPr lang="en-US" altLang="en-US" dirty="0" smtClean="0">
              <a:ea typeface="ＭＳ Ｐゴシック" panose="020B0600070205080204" pitchFamily="34" charset="-128"/>
            </a:endParaRPr>
          </a:p>
          <a:p>
            <a:r>
              <a:rPr lang="en-US" altLang="en-US" dirty="0" smtClean="0">
                <a:ea typeface="ＭＳ Ｐゴシック" panose="020B0600070205080204" pitchFamily="34" charset="-128"/>
              </a:rPr>
              <a:t>An </a:t>
            </a:r>
            <a:r>
              <a:rPr lang="en-US" alt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entity set</a:t>
            </a:r>
            <a:r>
              <a:rPr lang="en-US" altLang="en-US" dirty="0" smtClean="0">
                <a:ea typeface="ＭＳ Ｐゴシック" panose="020B0600070205080204" pitchFamily="34" charset="-128"/>
              </a:rPr>
              <a:t> is a set of entities of the same type that share the same properties.</a:t>
            </a:r>
          </a:p>
          <a:p>
            <a:pPr lvl="1"/>
            <a:r>
              <a:rPr lang="en-US" altLang="en-US" dirty="0" smtClean="0">
                <a:ea typeface="ＭＳ Ｐゴシック" panose="020B0600070205080204" pitchFamily="34" charset="-128"/>
              </a:rPr>
              <a:t>Example: set of all persons, companies, trees, holidays</a:t>
            </a:r>
          </a:p>
          <a:p>
            <a:r>
              <a:rPr lang="en-US" dirty="0" smtClean="0">
                <a:ea typeface="ＭＳ Ｐゴシック" panose="020B0600070205080204" pitchFamily="34" charset="-128"/>
              </a:rPr>
              <a:t>An entity is represented by a set of attributes; i.e., descriptive properties possessed by all members of an entity set.</a:t>
            </a:r>
          </a:p>
          <a:p>
            <a:pPr lvl="1"/>
            <a:r>
              <a:rPr lang="en-US" dirty="0" smtClean="0">
                <a:ea typeface="ＭＳ Ｐゴシック" panose="020B0600070205080204" pitchFamily="34" charset="-128"/>
              </a:rPr>
              <a:t>Example: </a:t>
            </a:r>
          </a:p>
          <a:p>
            <a:pPr lvl="1">
              <a:buFont typeface="Monotype Sorts" charset="2"/>
              <a:buNone/>
            </a:pPr>
            <a:r>
              <a:rPr lang="en-US" dirty="0" smtClean="0">
                <a:ea typeface="ＭＳ Ｐゴシック" panose="020B0600070205080204" pitchFamily="34" charset="-128"/>
              </a:rPr>
              <a:t>     	</a:t>
            </a:r>
            <a:r>
              <a:rPr lang="en-US" i="1" dirty="0" smtClean="0">
                <a:ea typeface="ＭＳ Ｐゴシック" panose="020B0600070205080204" pitchFamily="34" charset="-128"/>
              </a:rPr>
              <a:t>instructor = </a:t>
            </a:r>
            <a:r>
              <a:rPr lang="en-US" dirty="0" smtClean="0">
                <a:ea typeface="ＭＳ Ｐゴシック" panose="020B0600070205080204" pitchFamily="34" charset="-128"/>
              </a:rPr>
              <a:t>(</a:t>
            </a:r>
            <a:r>
              <a:rPr lang="en-US" i="1" dirty="0" smtClean="0">
                <a:ea typeface="ＭＳ Ｐゴシック" panose="020B0600070205080204" pitchFamily="34" charset="-128"/>
              </a:rPr>
              <a:t>ID, name, street, city, salary </a:t>
            </a:r>
            <a:r>
              <a:rPr lang="en-US" dirty="0" smtClean="0">
                <a:ea typeface="ＭＳ Ｐゴシック" panose="020B0600070205080204" pitchFamily="34" charset="-128"/>
              </a:rPr>
              <a:t>)</a:t>
            </a:r>
            <a:r>
              <a:rPr lang="en-US" i="1" dirty="0" smtClean="0">
                <a:ea typeface="ＭＳ Ｐゴシック" panose="020B0600070205080204" pitchFamily="34" charset="-128"/>
              </a:rPr>
              <a:t/>
            </a:r>
            <a:br>
              <a:rPr lang="en-US" i="1" dirty="0" smtClean="0">
                <a:ea typeface="ＭＳ Ｐゴシック" panose="020B0600070205080204" pitchFamily="34" charset="-128"/>
              </a:rPr>
            </a:br>
            <a:r>
              <a:rPr lang="en-US" i="1" dirty="0" smtClean="0">
                <a:ea typeface="ＭＳ Ｐゴシック" panose="020B0600070205080204" pitchFamily="34" charset="-128"/>
              </a:rPr>
              <a:t>	course= </a:t>
            </a:r>
            <a:r>
              <a:rPr lang="en-US" dirty="0" smtClean="0">
                <a:ea typeface="ＭＳ Ｐゴシック" panose="020B0600070205080204" pitchFamily="34" charset="-128"/>
              </a:rPr>
              <a:t>(</a:t>
            </a:r>
            <a:r>
              <a:rPr lang="en-US" i="1" dirty="0" err="1" smtClean="0">
                <a:ea typeface="ＭＳ Ｐゴシック" panose="020B0600070205080204" pitchFamily="34" charset="-128"/>
              </a:rPr>
              <a:t>course_id</a:t>
            </a:r>
            <a:r>
              <a:rPr lang="en-US" i="1" dirty="0" smtClean="0">
                <a:ea typeface="ＭＳ Ｐゴシック" panose="020B0600070205080204" pitchFamily="34" charset="-128"/>
              </a:rPr>
              <a:t>, title, credits</a:t>
            </a:r>
            <a:r>
              <a:rPr lang="en-US" dirty="0" smtClean="0">
                <a:ea typeface="ＭＳ Ｐゴシック" panose="020B0600070205080204" pitchFamily="34" charset="-128"/>
              </a:rPr>
              <a:t>)</a:t>
            </a:r>
            <a:endParaRPr lang="en-US" i="1" dirty="0" smtClean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r>
              <a:rPr lang="en-US" dirty="0" smtClean="0">
                <a:ea typeface="ＭＳ Ｐゴシック" panose="020B0600070205080204" pitchFamily="34" charset="-128"/>
              </a:rPr>
              <a:t>A subset of the attributes form a  </a:t>
            </a:r>
            <a:r>
              <a:rPr lang="en-US" altLang="en-US" b="1" dirty="0" smtClean="0">
                <a:solidFill>
                  <a:srgbClr val="000099"/>
                </a:solidFill>
                <a:ea typeface="ＭＳ Ｐゴシック" panose="020B0600070205080204" pitchFamily="34" charset="-128"/>
              </a:rPr>
              <a:t>primary key </a:t>
            </a:r>
            <a:r>
              <a:rPr lang="en-US" dirty="0" smtClean="0">
                <a:ea typeface="ＭＳ Ｐゴシック" panose="020B0600070205080204" pitchFamily="34" charset="-128"/>
              </a:rPr>
              <a:t>of the entity set; i.e., uniquely </a:t>
            </a:r>
            <a:r>
              <a:rPr lang="en-US" dirty="0" err="1" smtClean="0">
                <a:ea typeface="ＭＳ Ｐゴシック" panose="020B0600070205080204" pitchFamily="34" charset="-128"/>
              </a:rPr>
              <a:t>identifiying</a:t>
            </a:r>
            <a:r>
              <a:rPr lang="en-US" dirty="0" smtClean="0">
                <a:ea typeface="ＭＳ Ｐゴシック" panose="020B0600070205080204" pitchFamily="34" charset="-128"/>
              </a:rPr>
              <a:t> each member of the set.</a:t>
            </a:r>
          </a:p>
          <a:p>
            <a:pPr>
              <a:buFont typeface="Monotype Sorts" charset="2"/>
              <a:buNone/>
            </a:pPr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373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 Dependencies (Cont.)</a:t>
            </a:r>
          </a:p>
        </p:txBody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sym typeface="Monotype Sorts" charset="2"/>
              </a:rPr>
              <a:t>A </a:t>
            </a:r>
            <a:r>
              <a:rPr lang="en-US" dirty="0">
                <a:sym typeface="Monotype Sorts" charset="2"/>
              </a:rPr>
              <a:t>functional dependency is </a:t>
            </a:r>
            <a:r>
              <a:rPr lang="en-US" b="1" dirty="0">
                <a:solidFill>
                  <a:srgbClr val="000099"/>
                </a:solidFill>
                <a:sym typeface="Monotype Sorts" charset="2"/>
              </a:rPr>
              <a:t>trivial</a:t>
            </a:r>
            <a:r>
              <a:rPr lang="en-US" dirty="0">
                <a:sym typeface="Monotype Sorts" charset="2"/>
              </a:rPr>
              <a:t> if it is satisfied by all instances of a relation</a:t>
            </a:r>
          </a:p>
          <a:p>
            <a:pPr lvl="1"/>
            <a:r>
              <a:rPr lang="en-US" dirty="0">
                <a:sym typeface="Monotype Sorts" charset="2"/>
              </a:rPr>
              <a:t>Example</a:t>
            </a:r>
            <a:r>
              <a:rPr lang="en-US" i="1" dirty="0">
                <a:sym typeface="Monotype Sorts" charset="2"/>
              </a:rPr>
              <a:t>:</a:t>
            </a:r>
          </a:p>
          <a:p>
            <a:pPr lvl="2"/>
            <a:r>
              <a:rPr lang="en-US" i="1" dirty="0">
                <a:sym typeface="Monotype Sorts" charset="2"/>
              </a:rPr>
              <a:t> ID, name</a:t>
            </a:r>
            <a:r>
              <a:rPr lang="en-US" i="1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ID</a:t>
            </a:r>
          </a:p>
          <a:p>
            <a:pPr lvl="2"/>
            <a:r>
              <a:rPr lang="en-US" i="1" dirty="0">
                <a:sym typeface="Monotype Sorts" charset="2"/>
              </a:rPr>
              <a:t> name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name</a:t>
            </a:r>
          </a:p>
          <a:p>
            <a:pPr lvl="1"/>
            <a:r>
              <a:rPr lang="en-US" dirty="0">
                <a:sym typeface="Monotype Sorts" charset="2"/>
              </a:rPr>
              <a:t>In general, </a:t>
            </a:r>
            <a:r>
              <a:rPr lang="en-US" dirty="0">
                <a:sym typeface="Symbol" panose="05050102010706020507" pitchFamily="18" charset="2"/>
              </a:rPr>
              <a:t> 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Symbol" panose="05050102010706020507" pitchFamily="18" charset="2"/>
              </a:rPr>
              <a:t> </a:t>
            </a:r>
            <a:r>
              <a:rPr lang="en-US" dirty="0">
                <a:sym typeface="Symbol" panose="05050102010706020507" pitchFamily="18" charset="2"/>
              </a:rPr>
              <a:t>is trivial if</a:t>
            </a:r>
            <a:r>
              <a:rPr lang="en-US" i="1" dirty="0">
                <a:sym typeface="Symbol" panose="05050102010706020507" pitchFamily="18" charset="2"/>
              </a:rPr>
              <a:t> </a:t>
            </a:r>
            <a:r>
              <a:rPr lang="en-US" dirty="0">
                <a:sym typeface="Symbol" panose="05050102010706020507" pitchFamily="18" charset="2"/>
              </a:rPr>
              <a:t>   </a:t>
            </a:r>
            <a:r>
              <a:rPr lang="en-US" i="1" dirty="0">
                <a:sym typeface="Symbol" panose="05050102010706020507" pitchFamily="18" charset="2"/>
              </a:rPr>
              <a:t/>
            </a:r>
            <a:br>
              <a:rPr lang="en-US" i="1" dirty="0">
                <a:sym typeface="Symbol" panose="05050102010706020507" pitchFamily="18" charset="2"/>
              </a:rPr>
            </a:br>
            <a:r>
              <a:rPr lang="en-US" i="1" dirty="0">
                <a:sym typeface="Symbol" panose="05050102010706020507" pitchFamily="18" charset="2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5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514350" y="102870"/>
            <a:ext cx="8446770" cy="610076"/>
          </a:xfrm>
        </p:spPr>
        <p:txBody>
          <a:bodyPr/>
          <a:lstStyle/>
          <a:p>
            <a:r>
              <a:rPr lang="en-US" dirty="0"/>
              <a:t>Closure of a Set of Functional Dependencies</a:t>
            </a:r>
          </a:p>
        </p:txBody>
      </p:sp>
      <p:sp>
        <p:nvSpPr>
          <p:cNvPr id="67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74320" y="948690"/>
            <a:ext cx="8686800" cy="5200650"/>
          </a:xfrm>
        </p:spPr>
        <p:txBody>
          <a:bodyPr/>
          <a:lstStyle/>
          <a:p>
            <a:r>
              <a:rPr lang="en-US" dirty="0"/>
              <a:t>Given a set </a:t>
            </a:r>
            <a:r>
              <a:rPr lang="en-US" i="1" dirty="0"/>
              <a:t>F</a:t>
            </a:r>
            <a:r>
              <a:rPr lang="en-US" dirty="0"/>
              <a:t>  of functional dependencies, there are certain other functional dependencies that are logically implied by </a:t>
            </a:r>
            <a:r>
              <a:rPr lang="en-US" i="1" dirty="0"/>
              <a:t>F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For example:  If  </a:t>
            </a:r>
            <a:r>
              <a:rPr lang="en-US" i="1" dirty="0"/>
              <a:t>A</a:t>
            </a:r>
            <a:r>
              <a:rPr lang="en-US" dirty="0"/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B</a:t>
            </a:r>
            <a:r>
              <a:rPr lang="en-US" dirty="0">
                <a:sym typeface="Monotype Sorts" charset="2"/>
              </a:rPr>
              <a:t> and  </a:t>
            </a:r>
            <a:r>
              <a:rPr lang="en-US" i="1" dirty="0">
                <a:sym typeface="Monotype Sorts" charset="2"/>
              </a:rPr>
              <a:t>B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C</a:t>
            </a:r>
            <a:r>
              <a:rPr lang="en-US" dirty="0">
                <a:sym typeface="Monotype Sorts" charset="2"/>
              </a:rPr>
              <a:t>,  then we can infer that </a:t>
            </a:r>
            <a:r>
              <a:rPr lang="en-US" i="1" dirty="0">
                <a:sym typeface="Monotype Sorts" charset="2"/>
              </a:rPr>
              <a:t>A</a:t>
            </a:r>
            <a:r>
              <a:rPr lang="en-US" dirty="0">
                <a:sym typeface="Monotype Sorts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Monotype Sorts" charset="2"/>
              </a:rPr>
              <a:t>C</a:t>
            </a:r>
            <a:endParaRPr lang="en-US" dirty="0"/>
          </a:p>
          <a:p>
            <a:r>
              <a:rPr lang="en-US" dirty="0"/>
              <a:t>The set of </a:t>
            </a:r>
            <a:r>
              <a:rPr lang="en-US" b="1" dirty="0">
                <a:solidFill>
                  <a:srgbClr val="000099"/>
                </a:solidFill>
              </a:rPr>
              <a:t>all</a:t>
            </a:r>
            <a:r>
              <a:rPr lang="en-US" dirty="0"/>
              <a:t> functional dependencies logically implied by </a:t>
            </a:r>
            <a:r>
              <a:rPr lang="en-US" i="1" dirty="0"/>
              <a:t>F</a:t>
            </a:r>
            <a:r>
              <a:rPr lang="en-US" dirty="0"/>
              <a:t> is the </a:t>
            </a:r>
            <a:r>
              <a:rPr lang="en-US" b="1" dirty="0">
                <a:solidFill>
                  <a:srgbClr val="000099"/>
                </a:solidFill>
              </a:rPr>
              <a:t>closure</a:t>
            </a:r>
            <a:r>
              <a:rPr lang="en-US" dirty="0"/>
              <a:t> of </a:t>
            </a:r>
            <a:r>
              <a:rPr lang="en-US" i="1" dirty="0"/>
              <a:t>F</a:t>
            </a:r>
            <a:r>
              <a:rPr lang="en-US" dirty="0"/>
              <a:t>.</a:t>
            </a:r>
          </a:p>
          <a:p>
            <a:r>
              <a:rPr lang="en-US" dirty="0"/>
              <a:t>We denote the </a:t>
            </a:r>
            <a:r>
              <a:rPr lang="en-US" i="1" dirty="0"/>
              <a:t>closure </a:t>
            </a:r>
            <a:r>
              <a:rPr lang="en-US" dirty="0"/>
              <a:t>of </a:t>
            </a:r>
            <a:r>
              <a:rPr lang="en-US" i="1" dirty="0"/>
              <a:t>F</a:t>
            </a:r>
            <a:r>
              <a:rPr lang="en-US" dirty="0"/>
              <a:t> by </a:t>
            </a:r>
            <a:r>
              <a:rPr lang="en-US" b="1" dirty="0">
                <a:solidFill>
                  <a:srgbClr val="000099"/>
                </a:solidFill>
              </a:rPr>
              <a:t>F</a:t>
            </a:r>
            <a:r>
              <a:rPr lang="en-US" b="1" i="1" baseline="30000" dirty="0">
                <a:solidFill>
                  <a:srgbClr val="000099"/>
                </a:solidFill>
              </a:rPr>
              <a:t>+</a:t>
            </a:r>
            <a:r>
              <a:rPr lang="en-US" i="1" dirty="0"/>
              <a:t>.</a:t>
            </a:r>
          </a:p>
          <a:p>
            <a:r>
              <a:rPr lang="en-US" dirty="0"/>
              <a:t>F</a:t>
            </a:r>
            <a:r>
              <a:rPr lang="en-US" baseline="30000" dirty="0"/>
              <a:t>+</a:t>
            </a:r>
            <a:r>
              <a:rPr lang="en-US" dirty="0"/>
              <a:t> is a superset of </a:t>
            </a:r>
            <a:r>
              <a:rPr lang="en-US" i="1" dirty="0"/>
              <a:t>F</a:t>
            </a:r>
            <a:r>
              <a:rPr lang="en-US" dirty="0"/>
              <a:t>.</a:t>
            </a:r>
            <a:endParaRPr lang="en-US" dirty="0">
              <a:sym typeface="Greek Symbols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0378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Boyce-Codd Normal Form</a:t>
            </a:r>
          </a:p>
        </p:txBody>
      </p:sp>
      <p:sp>
        <p:nvSpPr>
          <p:cNvPr id="68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8620" y="2788809"/>
            <a:ext cx="6576538" cy="1153352"/>
          </a:xfrm>
        </p:spPr>
        <p:txBody>
          <a:bodyPr/>
          <a:lstStyle/>
          <a:p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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Symbol" panose="05050102010706020507" pitchFamily="18" charset="2"/>
              </a:rPr>
              <a:t></a:t>
            </a:r>
            <a:r>
              <a:rPr lang="en-US" i="1" dirty="0">
                <a:sym typeface="Greek Symbols" pitchFamily="18" charset="2"/>
              </a:rPr>
              <a:t>  </a:t>
            </a:r>
            <a:r>
              <a:rPr lang="en-US" dirty="0">
                <a:sym typeface="Greek Symbols" pitchFamily="18" charset="2"/>
              </a:rPr>
              <a:t>is trivial (i.e., </a:t>
            </a:r>
            <a:r>
              <a:rPr lang="en-US" i="1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 </a:t>
            </a:r>
            <a:r>
              <a:rPr lang="en-US" dirty="0">
                <a:sym typeface="Greek Symbols" pitchFamily="18" charset="2"/>
              </a:rPr>
              <a:t>)</a:t>
            </a:r>
          </a:p>
          <a:p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 is a </a:t>
            </a:r>
            <a:r>
              <a:rPr lang="en-US" dirty="0" err="1">
                <a:sym typeface="Greek Symbols" pitchFamily="18" charset="2"/>
              </a:rPr>
              <a:t>superkey</a:t>
            </a:r>
            <a:r>
              <a:rPr lang="en-US" dirty="0">
                <a:sym typeface="Greek Symbols" pitchFamily="18" charset="2"/>
              </a:rPr>
              <a:t> for </a:t>
            </a:r>
            <a:r>
              <a:rPr lang="en-US" i="1" dirty="0">
                <a:sym typeface="Greek Symbols" pitchFamily="18" charset="2"/>
              </a:rPr>
              <a:t>R</a:t>
            </a:r>
          </a:p>
        </p:txBody>
      </p:sp>
      <p:sp>
        <p:nvSpPr>
          <p:cNvPr id="680964" name="Text Box 4"/>
          <p:cNvSpPr txBox="1">
            <a:spLocks noChangeArrowheads="1"/>
          </p:cNvSpPr>
          <p:nvPr/>
        </p:nvSpPr>
        <p:spPr bwMode="auto">
          <a:xfrm>
            <a:off x="148590" y="849817"/>
            <a:ext cx="899541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sz="2000" dirty="0"/>
              <a:t>A relation schema </a:t>
            </a:r>
            <a:r>
              <a:rPr lang="en-US" sz="2000" i="1" dirty="0"/>
              <a:t>R</a:t>
            </a:r>
            <a:r>
              <a:rPr lang="en-US" sz="2000" dirty="0"/>
              <a:t> is in BCNF with respect to a set </a:t>
            </a:r>
            <a:r>
              <a:rPr lang="en-US" sz="2000" i="1" dirty="0"/>
              <a:t>F</a:t>
            </a:r>
            <a:r>
              <a:rPr lang="en-US" sz="2000" dirty="0"/>
              <a:t> of functional  dependencies if for all functional dependencies in </a:t>
            </a:r>
            <a:r>
              <a:rPr lang="en-US" sz="2000" i="1" dirty="0"/>
              <a:t>F</a:t>
            </a:r>
            <a:r>
              <a:rPr lang="en-US" sz="2000" baseline="30000" dirty="0"/>
              <a:t>+</a:t>
            </a:r>
            <a:r>
              <a:rPr lang="en-US" sz="2000" dirty="0"/>
              <a:t> of the form </a:t>
            </a:r>
          </a:p>
          <a:p>
            <a:endParaRPr lang="en-US" sz="2000" dirty="0"/>
          </a:p>
          <a:p>
            <a:r>
              <a:rPr lang="en-US" sz="2000" dirty="0">
                <a:sym typeface="Symbol" panose="05050102010706020507" pitchFamily="18" charset="2"/>
              </a:rPr>
              <a:t>               </a:t>
            </a:r>
            <a:r>
              <a:rPr lang="en-US" sz="2000" dirty="0">
                <a:sym typeface="Greek Symbols" pitchFamily="18" charset="2"/>
              </a:rPr>
              <a:t></a:t>
            </a:r>
            <a:r>
              <a:rPr kumimoji="1" lang="en-US" sz="2000" dirty="0">
                <a:sym typeface="Symbol" panose="05050102010706020507" pitchFamily="18" charset="2"/>
              </a:rPr>
              <a:t></a:t>
            </a:r>
            <a:r>
              <a:rPr kumimoji="1" lang="en-US" sz="2000" dirty="0">
                <a:sym typeface="Monotype Sorts" charset="2"/>
              </a:rPr>
              <a:t> </a:t>
            </a:r>
            <a:r>
              <a:rPr lang="en-US" sz="2000" i="1" dirty="0">
                <a:sym typeface="Symbol" panose="05050102010706020507" pitchFamily="18" charset="2"/>
              </a:rPr>
              <a:t></a:t>
            </a:r>
            <a:endParaRPr lang="en-US" sz="2000" i="1" dirty="0">
              <a:sym typeface="Greek Symbols" pitchFamily="18" charset="2"/>
            </a:endParaRPr>
          </a:p>
          <a:p>
            <a:endParaRPr lang="en-US" sz="2000" i="1" dirty="0">
              <a:sym typeface="Greek Symbols" pitchFamily="18" charset="2"/>
            </a:endParaRPr>
          </a:p>
          <a:p>
            <a:r>
              <a:rPr lang="en-US" sz="2000" dirty="0">
                <a:sym typeface="Greek Symbols" pitchFamily="18" charset="2"/>
              </a:rPr>
              <a:t>where </a:t>
            </a:r>
            <a:r>
              <a:rPr lang="en-US" sz="2000" dirty="0">
                <a:sym typeface="Symbol" panose="05050102010706020507" pitchFamily="18" charset="2"/>
              </a:rPr>
              <a:t></a:t>
            </a:r>
            <a:r>
              <a:rPr lang="en-US" sz="2000" dirty="0">
                <a:sym typeface="Greek Symbols" pitchFamily="18" charset="2"/>
              </a:rPr>
              <a:t> </a:t>
            </a:r>
            <a:r>
              <a:rPr lang="en-US" sz="2000" dirty="0">
                <a:sym typeface="Symbol" panose="05050102010706020507" pitchFamily="18" charset="2"/>
              </a:rPr>
              <a:t> </a:t>
            </a:r>
            <a:r>
              <a:rPr lang="en-US" sz="2000" i="1" dirty="0">
                <a:sym typeface="Symbol" panose="05050102010706020507" pitchFamily="18" charset="2"/>
              </a:rPr>
              <a:t>R</a:t>
            </a:r>
            <a:r>
              <a:rPr lang="en-US" sz="2000" dirty="0">
                <a:sym typeface="Symbol" panose="05050102010706020507" pitchFamily="18" charset="2"/>
              </a:rPr>
              <a:t> and </a:t>
            </a:r>
            <a:r>
              <a:rPr lang="en-US" sz="2000" i="1" dirty="0">
                <a:sym typeface="Symbol" panose="05050102010706020507" pitchFamily="18" charset="2"/>
              </a:rPr>
              <a:t></a:t>
            </a:r>
            <a:r>
              <a:rPr lang="en-US" sz="2000" dirty="0">
                <a:sym typeface="Greek Symbols" pitchFamily="18" charset="2"/>
              </a:rPr>
              <a:t> </a:t>
            </a:r>
            <a:r>
              <a:rPr lang="en-US" sz="2000" dirty="0">
                <a:sym typeface="Symbol" panose="05050102010706020507" pitchFamily="18" charset="2"/>
              </a:rPr>
              <a:t> </a:t>
            </a:r>
            <a:r>
              <a:rPr lang="en-US" sz="2000" i="1" dirty="0">
                <a:sym typeface="Symbol" panose="05050102010706020507" pitchFamily="18" charset="2"/>
              </a:rPr>
              <a:t>R</a:t>
            </a:r>
            <a:r>
              <a:rPr lang="en-US" sz="2000" dirty="0">
                <a:sym typeface="Symbol" panose="05050102010706020507" pitchFamily="18" charset="2"/>
              </a:rPr>
              <a:t>,</a:t>
            </a:r>
            <a:r>
              <a:rPr lang="en-US" sz="2000" i="1" dirty="0">
                <a:sym typeface="Symbol" panose="05050102010706020507" pitchFamily="18" charset="2"/>
              </a:rPr>
              <a:t> </a:t>
            </a:r>
            <a:r>
              <a:rPr lang="en-US" sz="2000" dirty="0">
                <a:sym typeface="Symbol" panose="05050102010706020507" pitchFamily="18" charset="2"/>
              </a:rPr>
              <a:t>at least one of the following holds:</a:t>
            </a:r>
          </a:p>
        </p:txBody>
      </p:sp>
      <p:sp>
        <p:nvSpPr>
          <p:cNvPr id="680965" name="Text Box 5"/>
          <p:cNvSpPr txBox="1">
            <a:spLocks noChangeArrowheads="1"/>
          </p:cNvSpPr>
          <p:nvPr/>
        </p:nvSpPr>
        <p:spPr bwMode="auto">
          <a:xfrm>
            <a:off x="388620" y="3714750"/>
            <a:ext cx="857249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000" dirty="0"/>
              <a:t>Example schema </a:t>
            </a:r>
            <a:r>
              <a:rPr lang="en-US" sz="2000" i="1" dirty="0"/>
              <a:t>not</a:t>
            </a:r>
            <a:r>
              <a:rPr lang="en-US" sz="2000" dirty="0"/>
              <a:t> in BCNF:</a:t>
            </a:r>
          </a:p>
          <a:p>
            <a:endParaRPr lang="en-US" sz="2000" dirty="0"/>
          </a:p>
          <a:p>
            <a:r>
              <a:rPr lang="en-US" sz="2000" dirty="0"/>
              <a:t>     </a:t>
            </a:r>
            <a:r>
              <a:rPr kumimoji="1" lang="en-US" sz="2000" i="1" dirty="0" err="1"/>
              <a:t>instr_dept</a:t>
            </a:r>
            <a:r>
              <a:rPr kumimoji="1" lang="en-US" sz="2000" i="1" dirty="0"/>
              <a:t> </a:t>
            </a:r>
            <a:r>
              <a:rPr kumimoji="1" lang="en-US" sz="2000" dirty="0"/>
              <a:t>(</a:t>
            </a:r>
            <a:r>
              <a:rPr kumimoji="1" lang="en-US" sz="2000" i="1" u="sng" dirty="0"/>
              <a:t>ID, </a:t>
            </a:r>
            <a:r>
              <a:rPr kumimoji="1" lang="en-US" sz="2000" i="1" dirty="0"/>
              <a:t>name, salary</a:t>
            </a:r>
            <a:r>
              <a:rPr kumimoji="1" lang="en-US" sz="2000" i="1" u="sng" dirty="0"/>
              <a:t>, </a:t>
            </a:r>
            <a:r>
              <a:rPr kumimoji="1" lang="en-US" sz="2000" i="1" u="sng" dirty="0" err="1"/>
              <a:t>dept_name</a:t>
            </a:r>
            <a:r>
              <a:rPr kumimoji="1" lang="en-US" sz="2000" i="1" u="sng" dirty="0"/>
              <a:t>, </a:t>
            </a:r>
            <a:r>
              <a:rPr kumimoji="1" lang="en-US" sz="2000" i="1" dirty="0"/>
              <a:t>building, budget </a:t>
            </a:r>
            <a:r>
              <a:rPr kumimoji="1" lang="en-US" sz="2000" dirty="0"/>
              <a:t>)</a:t>
            </a:r>
            <a:endParaRPr kumimoji="1" lang="en-US" sz="2000" i="1" dirty="0"/>
          </a:p>
          <a:p>
            <a:endParaRPr lang="en-US" sz="2000" dirty="0"/>
          </a:p>
          <a:p>
            <a:r>
              <a:rPr lang="en-US" sz="2000" dirty="0"/>
              <a:t>because </a:t>
            </a:r>
            <a:r>
              <a:rPr kumimoji="1" lang="en-US" sz="2000" i="1" dirty="0" err="1"/>
              <a:t>dept_name</a:t>
            </a:r>
            <a:r>
              <a:rPr kumimoji="1" lang="en-US" sz="2000" dirty="0">
                <a:sym typeface="Symbol" panose="05050102010706020507" pitchFamily="18" charset="2"/>
              </a:rPr>
              <a:t></a:t>
            </a:r>
            <a:r>
              <a:rPr kumimoji="1" lang="en-US" sz="2000" dirty="0">
                <a:sym typeface="Monotype Sorts" charset="2"/>
              </a:rPr>
              <a:t> </a:t>
            </a:r>
            <a:r>
              <a:rPr kumimoji="1" lang="en-US" sz="2000" i="1" dirty="0">
                <a:sym typeface="Monotype Sorts" charset="2"/>
              </a:rPr>
              <a:t>building, budget</a:t>
            </a:r>
          </a:p>
          <a:p>
            <a:r>
              <a:rPr kumimoji="1" lang="en-US" sz="2000" dirty="0">
                <a:sym typeface="Monotype Sorts" charset="2"/>
              </a:rPr>
              <a:t>holds on </a:t>
            </a:r>
            <a:r>
              <a:rPr kumimoji="1" lang="en-US" sz="2000" i="1" dirty="0" err="1">
                <a:sym typeface="Monotype Sorts" charset="2"/>
              </a:rPr>
              <a:t>instr_dept</a:t>
            </a:r>
            <a:r>
              <a:rPr kumimoji="1" lang="en-US" sz="2000" i="1" dirty="0">
                <a:sym typeface="Monotype Sorts" charset="2"/>
              </a:rPr>
              <a:t>, </a:t>
            </a:r>
            <a:r>
              <a:rPr kumimoji="1" lang="en-US" sz="2000" dirty="0">
                <a:sym typeface="Monotype Sorts" charset="2"/>
              </a:rPr>
              <a:t>but </a:t>
            </a:r>
            <a:r>
              <a:rPr kumimoji="1" lang="en-US" sz="2000" i="1" dirty="0" err="1">
                <a:sym typeface="Monotype Sorts" charset="2"/>
              </a:rPr>
              <a:t>dept_name</a:t>
            </a:r>
            <a:r>
              <a:rPr kumimoji="1" lang="en-US" sz="2000" dirty="0">
                <a:sym typeface="Monotype Sorts" charset="2"/>
              </a:rPr>
              <a:t> is not a </a:t>
            </a:r>
            <a:r>
              <a:rPr kumimoji="1" lang="en-US" sz="2000" dirty="0" err="1">
                <a:sym typeface="Monotype Sorts" charset="2"/>
              </a:rPr>
              <a:t>superkey</a:t>
            </a:r>
            <a:endParaRPr kumimoji="1" lang="en-US" sz="2000" dirty="0">
              <a:sym typeface="Monotype Sorts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1873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Decomposing a Schema into BCNF</a:t>
            </a:r>
          </a:p>
        </p:txBody>
      </p:sp>
      <p:sp>
        <p:nvSpPr>
          <p:cNvPr id="68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8610" y="925830"/>
            <a:ext cx="8536940" cy="534924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Suppose we have a schema </a:t>
            </a:r>
            <a:r>
              <a:rPr lang="en-US" i="1" dirty="0"/>
              <a:t>R </a:t>
            </a:r>
            <a:r>
              <a:rPr lang="en-US" dirty="0"/>
              <a:t>and a non-trivial dependency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</a:t>
            </a:r>
            <a:r>
              <a:rPr kumimoji="0" lang="en-US" dirty="0">
                <a:sym typeface="Symbol" panose="05050102010706020507" pitchFamily="18" charset="2"/>
              </a:rPr>
              <a:t></a:t>
            </a:r>
            <a:r>
              <a:rPr lang="en-US" i="1" dirty="0">
                <a:sym typeface="Symbol" panose="05050102010706020507" pitchFamily="18" charset="2"/>
              </a:rPr>
              <a:t></a:t>
            </a:r>
            <a:r>
              <a:rPr lang="en-US" i="1" dirty="0">
                <a:sym typeface="Greek Symbols" pitchFamily="18" charset="2"/>
              </a:rPr>
              <a:t>  </a:t>
            </a:r>
            <a:r>
              <a:rPr lang="en-US" dirty="0"/>
              <a:t>causes a violation of BCNF.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dirty="0"/>
              <a:t>	We decompose </a:t>
            </a:r>
            <a:r>
              <a:rPr lang="en-US" i="1" dirty="0"/>
              <a:t>R</a:t>
            </a:r>
            <a:r>
              <a:rPr lang="en-US" dirty="0"/>
              <a:t> into:</a:t>
            </a:r>
          </a:p>
          <a:p>
            <a:pPr lvl="1">
              <a:lnSpc>
                <a:spcPct val="90000"/>
              </a:lnSpc>
              <a:buSzPct val="200000"/>
              <a:buFont typeface="Times" panose="02020603050405020304" pitchFamily="18" charset="0"/>
              <a:buChar char="•"/>
            </a:pPr>
            <a:r>
              <a:rPr lang="en-US" dirty="0"/>
              <a:t>(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U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i="1" dirty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)</a:t>
            </a:r>
            <a:endParaRPr lang="en-US" dirty="0"/>
          </a:p>
          <a:p>
            <a:pPr lvl="1">
              <a:lnSpc>
                <a:spcPct val="90000"/>
              </a:lnSpc>
              <a:buSzPct val="200000"/>
              <a:buFont typeface="Times" panose="02020603050405020304" pitchFamily="18" charset="0"/>
              <a:buChar char="•"/>
            </a:pPr>
            <a:r>
              <a:rPr lang="en-US" dirty="0"/>
              <a:t>( </a:t>
            </a:r>
            <a:r>
              <a:rPr lang="en-US" i="1" dirty="0"/>
              <a:t>R</a:t>
            </a:r>
            <a:r>
              <a:rPr lang="en-US" dirty="0"/>
              <a:t> - ( </a:t>
            </a:r>
            <a:r>
              <a:rPr lang="en-US" i="1" dirty="0">
                <a:sym typeface="Symbol" panose="05050102010706020507" pitchFamily="18" charset="2"/>
              </a:rPr>
              <a:t> - </a:t>
            </a:r>
            <a:r>
              <a:rPr lang="en-US" dirty="0">
                <a:sym typeface="Symbol" panose="05050102010706020507" pitchFamily="18" charset="2"/>
              </a:rPr>
              <a:t> ) )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In our example, </a:t>
            </a:r>
          </a:p>
          <a:p>
            <a:pPr lvl="1">
              <a:lnSpc>
                <a:spcPct val="90000"/>
              </a:lnSpc>
            </a:pPr>
            <a:r>
              <a:rPr lang="en-US" dirty="0">
                <a:sym typeface="Symbol" panose="05050102010706020507" pitchFamily="18" charset="2"/>
              </a:rPr>
              <a:t> = </a:t>
            </a:r>
            <a:r>
              <a:rPr lang="en-US" i="1" dirty="0" err="1">
                <a:sym typeface="Symbol" panose="05050102010706020507" pitchFamily="18" charset="2"/>
              </a:rPr>
              <a:t>dept_name</a:t>
            </a:r>
            <a:endParaRPr lang="en-US" dirty="0"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i="1" dirty="0">
                <a:sym typeface="Symbol" panose="05050102010706020507" pitchFamily="18" charset="2"/>
              </a:rPr>
              <a:t> </a:t>
            </a:r>
            <a:r>
              <a:rPr lang="en-US" dirty="0">
                <a:sym typeface="Symbol" panose="05050102010706020507" pitchFamily="18" charset="2"/>
              </a:rPr>
              <a:t>=</a:t>
            </a:r>
            <a:r>
              <a:rPr lang="en-US" i="1" dirty="0">
                <a:sym typeface="Symbol" panose="05050102010706020507" pitchFamily="18" charset="2"/>
              </a:rPr>
              <a:t> building, budget</a:t>
            </a:r>
          </a:p>
          <a:p>
            <a:pPr lvl="1">
              <a:lnSpc>
                <a:spcPct val="90000"/>
              </a:lnSpc>
              <a:buFont typeface="Monotype Sorts" charset="2"/>
              <a:buNone/>
            </a:pPr>
            <a:r>
              <a:rPr lang="en-US" dirty="0"/>
              <a:t>and </a:t>
            </a:r>
            <a:r>
              <a:rPr lang="en-US" i="1" dirty="0" err="1"/>
              <a:t>inst_dept</a:t>
            </a:r>
            <a:r>
              <a:rPr lang="en-US" dirty="0"/>
              <a:t> is replaced by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 (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U </a:t>
            </a:r>
            <a:r>
              <a:rPr lang="en-US" dirty="0">
                <a:sym typeface="Symbol" panose="05050102010706020507" pitchFamily="18" charset="2"/>
              </a:rPr>
              <a:t></a:t>
            </a:r>
            <a:r>
              <a:rPr lang="en-US" i="1" dirty="0">
                <a:sym typeface="Symbol" panose="05050102010706020507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) = ( </a:t>
            </a:r>
            <a:r>
              <a:rPr lang="en-US" i="1" dirty="0" err="1">
                <a:sym typeface="Symbol" panose="05050102010706020507" pitchFamily="18" charset="2"/>
              </a:rPr>
              <a:t>dept_name</a:t>
            </a:r>
            <a:r>
              <a:rPr lang="en-US" i="1" dirty="0">
                <a:sym typeface="Symbol" panose="05050102010706020507" pitchFamily="18" charset="2"/>
              </a:rPr>
              <a:t>, building, budget</a:t>
            </a:r>
            <a:r>
              <a:rPr lang="en-US" dirty="0">
                <a:sym typeface="Symbol" panose="05050102010706020507" pitchFamily="18" charset="2"/>
              </a:rPr>
              <a:t> 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( </a:t>
            </a:r>
            <a:r>
              <a:rPr lang="en-US" i="1" dirty="0"/>
              <a:t>R</a:t>
            </a:r>
            <a:r>
              <a:rPr lang="en-US" dirty="0"/>
              <a:t> - ( </a:t>
            </a:r>
            <a:r>
              <a:rPr lang="en-US" i="1" dirty="0">
                <a:sym typeface="Symbol" panose="05050102010706020507" pitchFamily="18" charset="2"/>
              </a:rPr>
              <a:t> - </a:t>
            </a:r>
            <a:r>
              <a:rPr lang="en-US" dirty="0">
                <a:sym typeface="Symbol" panose="05050102010706020507" pitchFamily="18" charset="2"/>
              </a:rPr>
              <a:t> ) ) = ( </a:t>
            </a:r>
            <a:r>
              <a:rPr lang="en-US" i="1" dirty="0">
                <a:sym typeface="Symbol" panose="05050102010706020507" pitchFamily="18" charset="2"/>
              </a:rPr>
              <a:t>ID, name, salary, </a:t>
            </a:r>
            <a:r>
              <a:rPr lang="en-US" i="1" dirty="0" err="1">
                <a:sym typeface="Symbol" panose="05050102010706020507" pitchFamily="18" charset="2"/>
              </a:rPr>
              <a:t>dept_name</a:t>
            </a:r>
            <a:r>
              <a:rPr lang="en-US" dirty="0">
                <a:sym typeface="Symbol" panose="05050102010706020507" pitchFamily="18" charset="2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099478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3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3011" grpId="0" build="p" autoUpdateAnimBg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BCNF and Dependency Preservation</a:t>
            </a:r>
          </a:p>
        </p:txBody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167" y="960120"/>
            <a:ext cx="8752523" cy="5543550"/>
          </a:xfrm>
        </p:spPr>
        <p:txBody>
          <a:bodyPr/>
          <a:lstStyle/>
          <a:p>
            <a:r>
              <a:rPr lang="en-US" dirty="0"/>
              <a:t>Constraints, including functional dependencies, are costly to check in practice unless they pertain to only one relation</a:t>
            </a:r>
          </a:p>
          <a:p>
            <a:r>
              <a:rPr lang="en-US" dirty="0"/>
              <a:t>If it is sufficient to test only those dependencies on each individual relation of a decomposition in order to ensure that </a:t>
            </a:r>
            <a:r>
              <a:rPr lang="en-US" i="1" dirty="0"/>
              <a:t>all</a:t>
            </a:r>
            <a:r>
              <a:rPr lang="en-US" dirty="0"/>
              <a:t> functional dependencies hold, then that decomposition is </a:t>
            </a:r>
            <a:r>
              <a:rPr lang="en-US" i="1" dirty="0"/>
              <a:t>dependency preserving.</a:t>
            </a:r>
            <a:endParaRPr lang="en-US" dirty="0"/>
          </a:p>
          <a:p>
            <a:r>
              <a:rPr lang="en-US" dirty="0"/>
              <a:t>Because it is not always possible to achieve both BCNF and dependency preservation, we consider a weaker normal form, known as </a:t>
            </a:r>
            <a:r>
              <a:rPr lang="en-US" i="1" dirty="0"/>
              <a:t>third normal form.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8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Third Normal Form</a:t>
            </a:r>
          </a:p>
        </p:txBody>
      </p:sp>
      <p:sp>
        <p:nvSpPr>
          <p:cNvPr id="68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900" y="982980"/>
            <a:ext cx="8629650" cy="5474970"/>
          </a:xfrm>
        </p:spPr>
        <p:txBody>
          <a:bodyPr/>
          <a:lstStyle/>
          <a:p>
            <a:pPr>
              <a:tabLst>
                <a:tab pos="2053829" algn="l"/>
              </a:tabLst>
            </a:pPr>
            <a:r>
              <a:rPr lang="en-US" dirty="0"/>
              <a:t>A relation schema </a:t>
            </a:r>
            <a:r>
              <a:rPr lang="en-US" i="1" dirty="0"/>
              <a:t>R</a:t>
            </a:r>
            <a:r>
              <a:rPr lang="en-US" dirty="0"/>
              <a:t> is in </a:t>
            </a:r>
            <a:r>
              <a:rPr lang="en-US" b="1" dirty="0">
                <a:solidFill>
                  <a:srgbClr val="000099"/>
                </a:solidFill>
              </a:rPr>
              <a:t>third normal form</a:t>
            </a:r>
            <a:r>
              <a:rPr lang="en-US" b="1" dirty="0"/>
              <a:t> (</a:t>
            </a:r>
            <a:r>
              <a:rPr lang="en-US" b="1" dirty="0">
                <a:solidFill>
                  <a:srgbClr val="000099"/>
                </a:solidFill>
              </a:rPr>
              <a:t>3NF</a:t>
            </a:r>
            <a:r>
              <a:rPr lang="en-US" b="1" dirty="0"/>
              <a:t>)</a:t>
            </a:r>
            <a:r>
              <a:rPr lang="en-US" dirty="0"/>
              <a:t> if for all:</a:t>
            </a:r>
          </a:p>
          <a:p>
            <a:pPr>
              <a:buNone/>
              <a:tabLst>
                <a:tab pos="2053829" algn="l"/>
              </a:tabLst>
            </a:pPr>
            <a:r>
              <a:rPr lang="en-US" dirty="0"/>
              <a:t>		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Monotype Sorts" charset="2"/>
              </a:rPr>
              <a:t> in </a:t>
            </a:r>
            <a:r>
              <a:rPr lang="en-US" i="1" dirty="0">
                <a:sym typeface="Monotype Sorts" charset="2"/>
              </a:rPr>
              <a:t>F</a:t>
            </a:r>
            <a:r>
              <a:rPr lang="en-US" baseline="30000" dirty="0">
                <a:sym typeface="Monotype Sorts" charset="2"/>
              </a:rPr>
              <a:t>+</a:t>
            </a:r>
            <a:r>
              <a:rPr lang="en-US" dirty="0">
                <a:sym typeface="Monotype Sorts" charset="2"/>
              </a:rPr>
              <a:t/>
            </a:r>
            <a:br>
              <a:rPr lang="en-US" dirty="0">
                <a:sym typeface="Monotype Sorts" charset="2"/>
              </a:rPr>
            </a:br>
            <a:r>
              <a:rPr lang="en-US" dirty="0">
                <a:sym typeface="Monotype Sorts" charset="2"/>
              </a:rPr>
              <a:t>at least one of the following holds:</a:t>
            </a:r>
          </a:p>
          <a:p>
            <a:pPr lvl="1">
              <a:tabLst>
                <a:tab pos="2053829" algn="l"/>
              </a:tabLst>
            </a:pP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>
                <a:sym typeface="Monotype Sorts" charset="2"/>
              </a:rPr>
              <a:t> </a:t>
            </a:r>
            <a:r>
              <a:rPr lang="en-US" i="1" dirty="0">
                <a:sym typeface="Symbol" panose="05050102010706020507" pitchFamily="18" charset="2"/>
              </a:rPr>
              <a:t></a:t>
            </a:r>
            <a:r>
              <a:rPr lang="en-US" i="1" dirty="0">
                <a:sym typeface="Greek Symbols" pitchFamily="18" charset="2"/>
              </a:rPr>
              <a:t> </a:t>
            </a:r>
            <a:r>
              <a:rPr lang="en-US" dirty="0">
                <a:sym typeface="Greek Symbols" pitchFamily="18" charset="2"/>
              </a:rPr>
              <a:t>is trivial (i.e., </a:t>
            </a:r>
            <a:r>
              <a:rPr lang="en-US" i="1" dirty="0">
                <a:sym typeface="Symbol" panose="05050102010706020507" pitchFamily="18" charset="2"/>
              </a:rPr>
              <a:t></a:t>
            </a:r>
            <a:r>
              <a:rPr lang="en-US" i="1" dirty="0">
                <a:sym typeface="Greek Symbols" pitchFamily="18" charset="2"/>
              </a:rPr>
              <a:t> </a:t>
            </a:r>
            <a:r>
              <a:rPr lang="en-US" dirty="0">
                <a:sym typeface="Symbol" panose="05050102010706020507" pitchFamily="18" charset="2"/>
              </a:rPr>
              <a:t> </a:t>
            </a:r>
            <a:r>
              <a:rPr lang="en-US" dirty="0">
                <a:sym typeface="Greek Symbols" pitchFamily="18" charset="2"/>
              </a:rPr>
              <a:t>)</a:t>
            </a:r>
          </a:p>
          <a:p>
            <a:pPr lvl="1">
              <a:tabLst>
                <a:tab pos="2053829" algn="l"/>
              </a:tabLst>
            </a:pP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 is a </a:t>
            </a:r>
            <a:r>
              <a:rPr lang="en-US" dirty="0" err="1">
                <a:sym typeface="Greek Symbols" pitchFamily="18" charset="2"/>
              </a:rPr>
              <a:t>superkey</a:t>
            </a:r>
            <a:r>
              <a:rPr lang="en-US" dirty="0">
                <a:sym typeface="Greek Symbols" pitchFamily="18" charset="2"/>
              </a:rPr>
              <a:t> for </a:t>
            </a:r>
            <a:r>
              <a:rPr lang="en-US" i="1" dirty="0">
                <a:sym typeface="Greek Symbols" pitchFamily="18" charset="2"/>
              </a:rPr>
              <a:t>R</a:t>
            </a:r>
            <a:endParaRPr lang="en-US" dirty="0">
              <a:sym typeface="Greek Symbols" pitchFamily="18" charset="2"/>
            </a:endParaRPr>
          </a:p>
          <a:p>
            <a:pPr lvl="1">
              <a:tabLst>
                <a:tab pos="2053829" algn="l"/>
              </a:tabLst>
            </a:pPr>
            <a:r>
              <a:rPr lang="en-US" dirty="0">
                <a:sym typeface="Greek Symbols" pitchFamily="18" charset="2"/>
              </a:rPr>
              <a:t>Each attribute </a:t>
            </a:r>
            <a:r>
              <a:rPr lang="en-US" i="1" dirty="0">
                <a:sym typeface="Greek Symbols" pitchFamily="18" charset="2"/>
              </a:rPr>
              <a:t>A</a:t>
            </a:r>
            <a:r>
              <a:rPr lang="en-US" dirty="0">
                <a:sym typeface="Greek Symbols" pitchFamily="18" charset="2"/>
              </a:rPr>
              <a:t> in </a:t>
            </a:r>
            <a:r>
              <a:rPr lang="en-US" i="1" dirty="0">
                <a:sym typeface="Symbol" panose="05050102010706020507" pitchFamily="18" charset="2"/>
              </a:rPr>
              <a:t></a:t>
            </a:r>
            <a:r>
              <a:rPr lang="en-US" dirty="0">
                <a:sym typeface="Greek Symbols" pitchFamily="18" charset="2"/>
              </a:rPr>
              <a:t> – </a:t>
            </a:r>
            <a:r>
              <a:rPr lang="en-US" dirty="0">
                <a:sym typeface="Symbol" panose="05050102010706020507" pitchFamily="18" charset="2"/>
              </a:rPr>
              <a:t></a:t>
            </a:r>
            <a:r>
              <a:rPr lang="en-US" dirty="0">
                <a:sym typeface="Greek Symbols" pitchFamily="18" charset="2"/>
              </a:rPr>
              <a:t> is contained in a candidate key for </a:t>
            </a:r>
            <a:r>
              <a:rPr lang="en-US" i="1" dirty="0">
                <a:sym typeface="Greek Symbols" pitchFamily="18" charset="2"/>
              </a:rPr>
              <a:t>R.</a:t>
            </a:r>
          </a:p>
          <a:p>
            <a:pPr lvl="1">
              <a:buNone/>
              <a:tabLst>
                <a:tab pos="2053829" algn="l"/>
              </a:tabLst>
            </a:pPr>
            <a:r>
              <a:rPr lang="en-US" i="1" dirty="0">
                <a:sym typeface="Greek Symbols" pitchFamily="18" charset="2"/>
              </a:rPr>
              <a:t>   </a:t>
            </a:r>
            <a:r>
              <a:rPr lang="en-US" dirty="0">
                <a:sym typeface="Greek Symbols" pitchFamily="18" charset="2"/>
              </a:rPr>
              <a:t>(</a:t>
            </a:r>
            <a:r>
              <a:rPr lang="en-US" b="1" dirty="0">
                <a:sym typeface="Greek Symbols" pitchFamily="18" charset="2"/>
              </a:rPr>
              <a:t>NOTE</a:t>
            </a:r>
            <a:r>
              <a:rPr lang="en-US" i="1" dirty="0">
                <a:sym typeface="Greek Symbols" pitchFamily="18" charset="2"/>
              </a:rPr>
              <a:t>: </a:t>
            </a:r>
            <a:r>
              <a:rPr lang="en-US" dirty="0">
                <a:sym typeface="Greek Symbols" pitchFamily="18" charset="2"/>
              </a:rPr>
              <a:t>each attribute may be in a different candidate key)</a:t>
            </a:r>
            <a:endParaRPr lang="en-US" i="1" dirty="0">
              <a:sym typeface="Greek Symbols" pitchFamily="18" charset="2"/>
            </a:endParaRPr>
          </a:p>
          <a:p>
            <a:pPr>
              <a:tabLst>
                <a:tab pos="2053829" algn="l"/>
              </a:tabLst>
            </a:pPr>
            <a:r>
              <a:rPr lang="en-US" dirty="0">
                <a:sym typeface="Greek Symbols" pitchFamily="18" charset="2"/>
              </a:rPr>
              <a:t>If a relation is in BCNF it is in 3NF (since in BCNF one of the first two conditions above must hold).</a:t>
            </a:r>
          </a:p>
          <a:p>
            <a:pPr>
              <a:tabLst>
                <a:tab pos="2053829" algn="l"/>
              </a:tabLst>
            </a:pPr>
            <a:r>
              <a:rPr lang="en-US" dirty="0"/>
              <a:t>Third condition is a minimal relaxation of BCNF to ensure dependency preservation (will see why later).</a:t>
            </a:r>
          </a:p>
          <a:p>
            <a:pPr>
              <a:tabLst>
                <a:tab pos="2053829" algn="l"/>
              </a:tabLst>
            </a:pPr>
            <a:endParaRPr lang="en-US" dirty="0">
              <a:sym typeface="Greek Symbols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4613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2108360" y="206694"/>
            <a:ext cx="5226844" cy="375047"/>
          </a:xfrm>
        </p:spPr>
        <p:txBody>
          <a:bodyPr/>
          <a:lstStyle/>
          <a:p>
            <a:r>
              <a:rPr lang="en-US" dirty="0"/>
              <a:t>Goals of Normalization</a:t>
            </a:r>
          </a:p>
        </p:txBody>
      </p:sp>
      <p:sp>
        <p:nvSpPr>
          <p:cNvPr id="68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7190" y="857250"/>
            <a:ext cx="8618219" cy="3177540"/>
          </a:xfrm>
        </p:spPr>
        <p:txBody>
          <a:bodyPr/>
          <a:lstStyle/>
          <a:p>
            <a:r>
              <a:rPr lang="en-US" dirty="0"/>
              <a:t>Let </a:t>
            </a:r>
            <a:r>
              <a:rPr lang="en-US" i="1" dirty="0"/>
              <a:t>R</a:t>
            </a:r>
            <a:r>
              <a:rPr lang="en-US" dirty="0"/>
              <a:t> be a relation scheme with a set</a:t>
            </a:r>
            <a:r>
              <a:rPr lang="en-US" i="1" dirty="0"/>
              <a:t> F</a:t>
            </a:r>
            <a:r>
              <a:rPr lang="en-US" dirty="0"/>
              <a:t> of functional dependencies.</a:t>
            </a:r>
          </a:p>
          <a:p>
            <a:r>
              <a:rPr lang="en-US" dirty="0"/>
              <a:t>Decide whether a relation scheme </a:t>
            </a:r>
            <a:r>
              <a:rPr lang="en-US" i="1" dirty="0"/>
              <a:t>R</a:t>
            </a:r>
            <a:r>
              <a:rPr lang="en-US" dirty="0"/>
              <a:t> is in “good” form.</a:t>
            </a:r>
          </a:p>
          <a:p>
            <a:r>
              <a:rPr lang="en-US" dirty="0"/>
              <a:t>In the case that a relation scheme </a:t>
            </a:r>
            <a:r>
              <a:rPr lang="en-US" i="1" dirty="0"/>
              <a:t>R</a:t>
            </a:r>
            <a:r>
              <a:rPr lang="en-US" dirty="0"/>
              <a:t> is not in “good” form, decompose it into a set of relation scheme  {</a:t>
            </a:r>
            <a:r>
              <a:rPr lang="en-US" i="1" dirty="0"/>
              <a:t>R</a:t>
            </a:r>
            <a:r>
              <a:rPr lang="en-US" baseline="-25000" dirty="0"/>
              <a:t>1</a:t>
            </a:r>
            <a:r>
              <a:rPr lang="en-US" i="1" dirty="0"/>
              <a:t>, R</a:t>
            </a:r>
            <a:r>
              <a:rPr lang="en-US" baseline="-25000" dirty="0"/>
              <a:t>2</a:t>
            </a:r>
            <a:r>
              <a:rPr lang="en-US" i="1" dirty="0"/>
              <a:t>, ..., R</a:t>
            </a:r>
            <a:r>
              <a:rPr lang="en-US" i="1" baseline="-25000" dirty="0"/>
              <a:t>n</a:t>
            </a:r>
            <a:r>
              <a:rPr lang="en-US" dirty="0"/>
              <a:t>} such that </a:t>
            </a:r>
          </a:p>
          <a:p>
            <a:pPr lvl="1"/>
            <a:r>
              <a:rPr lang="en-US" dirty="0"/>
              <a:t>each relation scheme is in good form </a:t>
            </a:r>
          </a:p>
          <a:p>
            <a:pPr lvl="1"/>
            <a:r>
              <a:rPr lang="en-US" dirty="0"/>
              <a:t>the decomposition is a lossless-join decomposition</a:t>
            </a:r>
          </a:p>
          <a:p>
            <a:pPr lvl="1"/>
            <a:r>
              <a:rPr lang="en-US" dirty="0"/>
              <a:t>Preferably, the decomposition should be dependency preserving.</a:t>
            </a:r>
          </a:p>
        </p:txBody>
      </p:sp>
    </p:spTree>
    <p:extLst>
      <p:ext uri="{BB962C8B-B14F-4D97-AF65-F5344CB8AC3E}">
        <p14:creationId xmlns:p14="http://schemas.microsoft.com/office/powerpoint/2010/main" val="296069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9810" y="105534"/>
            <a:ext cx="5343525" cy="476250"/>
          </a:xfrm>
        </p:spPr>
        <p:txBody>
          <a:bodyPr/>
          <a:lstStyle/>
          <a:p>
            <a:r>
              <a:rPr lang="en-US" dirty="0"/>
              <a:t>How good is BCNF?</a:t>
            </a:r>
          </a:p>
        </p:txBody>
      </p:sp>
      <p:sp>
        <p:nvSpPr>
          <p:cNvPr id="69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460" y="902970"/>
            <a:ext cx="8355330" cy="1897380"/>
          </a:xfrm>
        </p:spPr>
        <p:txBody>
          <a:bodyPr/>
          <a:lstStyle/>
          <a:p>
            <a:pPr>
              <a:tabLst>
                <a:tab pos="2232422" algn="ctr"/>
              </a:tabLst>
            </a:pPr>
            <a:r>
              <a:rPr lang="en-US" dirty="0"/>
              <a:t>There are database schemas in BCNF that do not seem to be sufficiently normalized </a:t>
            </a:r>
          </a:p>
          <a:p>
            <a:pPr>
              <a:tabLst>
                <a:tab pos="2232422" algn="ctr"/>
              </a:tabLst>
            </a:pPr>
            <a:r>
              <a:rPr lang="en-US" dirty="0"/>
              <a:t>Consider a relation </a:t>
            </a:r>
          </a:p>
          <a:p>
            <a:pPr>
              <a:buNone/>
              <a:tabLst>
                <a:tab pos="2232422" algn="ctr"/>
              </a:tabLst>
            </a:pPr>
            <a:r>
              <a:rPr lang="en-US" dirty="0"/>
              <a:t>		</a:t>
            </a:r>
            <a:r>
              <a:rPr lang="en-US" i="1" dirty="0" err="1"/>
              <a:t>inst_info</a:t>
            </a:r>
            <a:r>
              <a:rPr lang="en-US" i="1" dirty="0"/>
              <a:t> (ID, </a:t>
            </a:r>
            <a:r>
              <a:rPr lang="en-US" i="1" dirty="0" err="1"/>
              <a:t>child_name</a:t>
            </a:r>
            <a:r>
              <a:rPr lang="en-US" i="1" dirty="0"/>
              <a:t>, phone)</a:t>
            </a:r>
          </a:p>
          <a:p>
            <a:pPr lvl="1">
              <a:tabLst>
                <a:tab pos="2232422" algn="ctr"/>
              </a:tabLst>
            </a:pPr>
            <a:r>
              <a:rPr lang="en-US" dirty="0"/>
              <a:t>where an instructor may have more than one phone and can have multiple children</a:t>
            </a:r>
          </a:p>
          <a:p>
            <a:pPr>
              <a:buNone/>
              <a:tabLst>
                <a:tab pos="2232422" algn="ctr"/>
              </a:tabLst>
            </a:pPr>
            <a:endParaRPr lang="en-US" dirty="0"/>
          </a:p>
          <a:p>
            <a:pPr>
              <a:buNone/>
              <a:tabLst>
                <a:tab pos="2232422" algn="ctr"/>
              </a:tabLst>
            </a:pP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031823" y="3580685"/>
            <a:ext cx="7106337" cy="2500075"/>
            <a:chOff x="2171699" y="3477815"/>
            <a:chExt cx="5364227" cy="1978863"/>
          </a:xfrm>
        </p:grpSpPr>
        <p:sp>
          <p:nvSpPr>
            <p:cNvPr id="691204" name="Rectangle 4"/>
            <p:cNvSpPr>
              <a:spLocks noChangeArrowheads="1"/>
            </p:cNvSpPr>
            <p:nvPr/>
          </p:nvSpPr>
          <p:spPr bwMode="auto">
            <a:xfrm>
              <a:off x="2171699" y="3477815"/>
              <a:ext cx="2380210" cy="24046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 i="1" dirty="0"/>
                <a:t>ID</a:t>
              </a:r>
            </a:p>
          </p:txBody>
        </p:sp>
        <p:sp>
          <p:nvSpPr>
            <p:cNvPr id="691205" name="Rectangle 5"/>
            <p:cNvSpPr>
              <a:spLocks noChangeArrowheads="1"/>
            </p:cNvSpPr>
            <p:nvPr/>
          </p:nvSpPr>
          <p:spPr bwMode="auto">
            <a:xfrm>
              <a:off x="3771899" y="3477815"/>
              <a:ext cx="2163827" cy="24046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 i="1" dirty="0" err="1"/>
                <a:t>child_name</a:t>
              </a:r>
              <a:endParaRPr lang="en-US" sz="1350" i="1" dirty="0"/>
            </a:p>
          </p:txBody>
        </p:sp>
        <p:sp>
          <p:nvSpPr>
            <p:cNvPr id="691206" name="Rectangle 6"/>
            <p:cNvSpPr>
              <a:spLocks noChangeArrowheads="1"/>
            </p:cNvSpPr>
            <p:nvPr/>
          </p:nvSpPr>
          <p:spPr bwMode="auto">
            <a:xfrm>
              <a:off x="5372099" y="3477815"/>
              <a:ext cx="2163827" cy="24046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 i="1" dirty="0"/>
                <a:t>phone</a:t>
              </a:r>
            </a:p>
          </p:txBody>
        </p:sp>
        <p:sp>
          <p:nvSpPr>
            <p:cNvPr id="691207" name="Rectangle 7"/>
            <p:cNvSpPr>
              <a:spLocks noChangeArrowheads="1"/>
            </p:cNvSpPr>
            <p:nvPr/>
          </p:nvSpPr>
          <p:spPr bwMode="auto">
            <a:xfrm>
              <a:off x="2171699" y="3763566"/>
              <a:ext cx="2163827" cy="103576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 dirty="0"/>
                <a:t>99999</a:t>
              </a:r>
            </a:p>
            <a:p>
              <a:pPr algn="ctr"/>
              <a:r>
                <a:rPr lang="en-US" sz="1350" dirty="0"/>
                <a:t>99999</a:t>
              </a:r>
            </a:p>
            <a:p>
              <a:pPr algn="ctr"/>
              <a:r>
                <a:rPr lang="en-US" sz="1350" dirty="0"/>
                <a:t>99999</a:t>
              </a:r>
            </a:p>
            <a:p>
              <a:pPr algn="ctr"/>
              <a:r>
                <a:rPr lang="en-US" sz="1350" dirty="0"/>
                <a:t>99999</a:t>
              </a:r>
            </a:p>
          </p:txBody>
        </p:sp>
        <p:sp>
          <p:nvSpPr>
            <p:cNvPr id="691208" name="Rectangle 8"/>
            <p:cNvSpPr>
              <a:spLocks noChangeArrowheads="1"/>
            </p:cNvSpPr>
            <p:nvPr/>
          </p:nvSpPr>
          <p:spPr bwMode="auto">
            <a:xfrm>
              <a:off x="3771899" y="3763567"/>
              <a:ext cx="2163827" cy="103450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350" dirty="0"/>
                <a:t>David</a:t>
              </a:r>
            </a:p>
            <a:p>
              <a:r>
                <a:rPr lang="en-US" sz="1350" dirty="0"/>
                <a:t>David</a:t>
              </a:r>
            </a:p>
            <a:p>
              <a:r>
                <a:rPr lang="en-US" sz="1350" dirty="0"/>
                <a:t>William</a:t>
              </a:r>
            </a:p>
            <a:p>
              <a:r>
                <a:rPr lang="en-US" sz="1350" dirty="0" err="1"/>
                <a:t>Willian</a:t>
              </a:r>
              <a:endParaRPr lang="en-US" sz="1350" dirty="0"/>
            </a:p>
          </p:txBody>
        </p:sp>
        <p:sp>
          <p:nvSpPr>
            <p:cNvPr id="691209" name="Rectangle 9"/>
            <p:cNvSpPr>
              <a:spLocks noChangeArrowheads="1"/>
            </p:cNvSpPr>
            <p:nvPr/>
          </p:nvSpPr>
          <p:spPr bwMode="auto">
            <a:xfrm>
              <a:off x="5372099" y="3763567"/>
              <a:ext cx="2163827" cy="103450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 dirty="0"/>
                <a:t>512-555-1234</a:t>
              </a:r>
            </a:p>
            <a:p>
              <a:pPr algn="ctr"/>
              <a:r>
                <a:rPr lang="en-US" sz="1350" dirty="0"/>
                <a:t>512-555-4321</a:t>
              </a:r>
            </a:p>
            <a:p>
              <a:pPr algn="ctr"/>
              <a:r>
                <a:rPr lang="en-US" sz="1350" dirty="0"/>
                <a:t>512-555-1234</a:t>
              </a:r>
            </a:p>
            <a:p>
              <a:pPr algn="ctr"/>
              <a:r>
                <a:rPr lang="en-US" sz="1350" dirty="0"/>
                <a:t>512-555-4321</a:t>
              </a:r>
            </a:p>
            <a:p>
              <a:pPr algn="ctr"/>
              <a:endParaRPr lang="en-US" sz="1350" dirty="0"/>
            </a:p>
          </p:txBody>
        </p:sp>
        <p:sp>
          <p:nvSpPr>
            <p:cNvPr id="691210" name="Text Box 10"/>
            <p:cNvSpPr txBox="1">
              <a:spLocks noChangeArrowheads="1"/>
            </p:cNvSpPr>
            <p:nvPr/>
          </p:nvSpPr>
          <p:spPr bwMode="auto">
            <a:xfrm>
              <a:off x="4251008" y="5156596"/>
              <a:ext cx="1121092" cy="3000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1350" i="1" dirty="0" err="1"/>
                <a:t>inst_info</a:t>
              </a:r>
              <a:endParaRPr lang="en-US" sz="135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4059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65760" y="914401"/>
            <a:ext cx="8481060" cy="2354579"/>
          </a:xfrm>
        </p:spPr>
        <p:txBody>
          <a:bodyPr/>
          <a:lstStyle/>
          <a:p>
            <a:pPr>
              <a:tabLst>
                <a:tab pos="1495425" algn="l"/>
              </a:tabLst>
            </a:pPr>
            <a:r>
              <a:rPr kumimoji="0" lang="en-US" dirty="0"/>
              <a:t>There are no non-trivial functional dependencies and therefore the relation is in BCNF </a:t>
            </a:r>
          </a:p>
          <a:p>
            <a:pPr>
              <a:tabLst>
                <a:tab pos="1495425" algn="l"/>
              </a:tabLst>
            </a:pPr>
            <a:r>
              <a:rPr kumimoji="0" lang="en-US" dirty="0"/>
              <a:t>Insertion anomalies – i.e., if we add a phone 981-992-3443 to 99999, we need to add two tuples</a:t>
            </a:r>
          </a:p>
          <a:p>
            <a:pPr>
              <a:buNone/>
              <a:tabLst>
                <a:tab pos="1495425" algn="l"/>
              </a:tabLst>
            </a:pPr>
            <a:r>
              <a:rPr kumimoji="0" lang="en-US" dirty="0"/>
              <a:t>		(99999, David,   981-992-3443)</a:t>
            </a:r>
            <a:br>
              <a:rPr kumimoji="0" lang="en-US" dirty="0"/>
            </a:br>
            <a:r>
              <a:rPr kumimoji="0" lang="en-US" dirty="0"/>
              <a:t>	(99999, William, 981-992-3443)</a:t>
            </a:r>
            <a:br>
              <a:rPr kumimoji="0" lang="en-US" dirty="0"/>
            </a:br>
            <a:endParaRPr kumimoji="0" lang="en-US" dirty="0"/>
          </a:p>
        </p:txBody>
      </p:sp>
      <p:sp>
        <p:nvSpPr>
          <p:cNvPr id="693258" name="Rectangle 10"/>
          <p:cNvSpPr>
            <a:spLocks noGrp="1" noChangeArrowheads="1"/>
          </p:cNvSpPr>
          <p:nvPr>
            <p:ph type="title"/>
          </p:nvPr>
        </p:nvSpPr>
        <p:spPr>
          <a:xfrm>
            <a:off x="1925003" y="122396"/>
            <a:ext cx="5372100" cy="457200"/>
          </a:xfrm>
          <a:noFill/>
          <a:ln/>
        </p:spPr>
        <p:txBody>
          <a:bodyPr/>
          <a:lstStyle/>
          <a:p>
            <a:r>
              <a:rPr lang="en-US" dirty="0"/>
              <a:t>How good is BCNF? (Cont.)</a:t>
            </a:r>
          </a:p>
        </p:txBody>
      </p:sp>
    </p:spTree>
    <p:extLst>
      <p:ext uri="{BB962C8B-B14F-4D97-AF65-F5344CB8AC3E}">
        <p14:creationId xmlns:p14="http://schemas.microsoft.com/office/powerpoint/2010/main" val="25758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83394" y="981790"/>
            <a:ext cx="8294846" cy="446960"/>
          </a:xfrm>
        </p:spPr>
        <p:txBody>
          <a:bodyPr/>
          <a:lstStyle/>
          <a:p>
            <a:r>
              <a:rPr lang="en-US" dirty="0"/>
              <a:t>Therefore, it is better to decompose </a:t>
            </a:r>
            <a:r>
              <a:rPr lang="en-US" i="1" dirty="0" err="1"/>
              <a:t>inst_info</a:t>
            </a:r>
            <a:r>
              <a:rPr lang="en-US" i="1" dirty="0"/>
              <a:t> </a:t>
            </a:r>
            <a:r>
              <a:rPr lang="en-US" dirty="0"/>
              <a:t>into:</a:t>
            </a:r>
          </a:p>
        </p:txBody>
      </p:sp>
      <p:sp>
        <p:nvSpPr>
          <p:cNvPr id="695309" name="Rectangle 13"/>
          <p:cNvSpPr>
            <a:spLocks noChangeArrowheads="1"/>
          </p:cNvSpPr>
          <p:nvPr/>
        </p:nvSpPr>
        <p:spPr bwMode="auto">
          <a:xfrm>
            <a:off x="483394" y="5474970"/>
            <a:ext cx="7963376" cy="777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/>
              <a:t>This suggests the need for higher normal forms, such as Fourth Normal Form (4NF), which we shall see later.</a:t>
            </a:r>
          </a:p>
        </p:txBody>
      </p:sp>
      <p:sp>
        <p:nvSpPr>
          <p:cNvPr id="695310" name="Rectangle 14"/>
          <p:cNvSpPr>
            <a:spLocks noGrp="1" noChangeArrowheads="1"/>
          </p:cNvSpPr>
          <p:nvPr>
            <p:ph type="title"/>
          </p:nvPr>
        </p:nvSpPr>
        <p:spPr>
          <a:xfrm>
            <a:off x="2159779" y="143471"/>
            <a:ext cx="5395451" cy="530899"/>
          </a:xfrm>
          <a:noFill/>
          <a:ln/>
        </p:spPr>
        <p:txBody>
          <a:bodyPr/>
          <a:lstStyle/>
          <a:p>
            <a:r>
              <a:rPr lang="en-US" dirty="0"/>
              <a:t>How good is BCNF? (Cont.)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49894" y="1736169"/>
            <a:ext cx="6791086" cy="3447811"/>
            <a:chOff x="1644254" y="2227660"/>
            <a:chExt cx="4588668" cy="2892028"/>
          </a:xfrm>
        </p:grpSpPr>
        <p:sp>
          <p:nvSpPr>
            <p:cNvPr id="695318" name="Rectangle 22"/>
            <p:cNvSpPr>
              <a:spLocks noChangeArrowheads="1"/>
            </p:cNvSpPr>
            <p:nvPr/>
          </p:nvSpPr>
          <p:spPr bwMode="auto">
            <a:xfrm>
              <a:off x="3005138" y="2227660"/>
              <a:ext cx="1600200" cy="228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 i="1"/>
                <a:t>ID</a:t>
              </a:r>
            </a:p>
          </p:txBody>
        </p:sp>
        <p:sp>
          <p:nvSpPr>
            <p:cNvPr id="695319" name="Rectangle 23"/>
            <p:cNvSpPr>
              <a:spLocks noChangeArrowheads="1"/>
            </p:cNvSpPr>
            <p:nvPr/>
          </p:nvSpPr>
          <p:spPr bwMode="auto">
            <a:xfrm>
              <a:off x="4605338" y="2227660"/>
              <a:ext cx="1600200" cy="228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 i="1"/>
                <a:t>child_name</a:t>
              </a:r>
            </a:p>
          </p:txBody>
        </p:sp>
        <p:sp>
          <p:nvSpPr>
            <p:cNvPr id="695321" name="Rectangle 25"/>
            <p:cNvSpPr>
              <a:spLocks noChangeArrowheads="1"/>
            </p:cNvSpPr>
            <p:nvPr/>
          </p:nvSpPr>
          <p:spPr bwMode="auto">
            <a:xfrm>
              <a:off x="3005138" y="2513410"/>
              <a:ext cx="1600200" cy="98464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 dirty="0"/>
                <a:t>99999</a:t>
              </a:r>
            </a:p>
            <a:p>
              <a:pPr algn="ctr"/>
              <a:r>
                <a:rPr lang="en-US" sz="1350" dirty="0"/>
                <a:t>99999</a:t>
              </a:r>
            </a:p>
            <a:p>
              <a:pPr algn="ctr"/>
              <a:r>
                <a:rPr lang="en-US" sz="1350" dirty="0"/>
                <a:t>99999</a:t>
              </a:r>
            </a:p>
            <a:p>
              <a:pPr algn="ctr"/>
              <a:r>
                <a:rPr lang="en-US" sz="1350" dirty="0"/>
                <a:t>99999</a:t>
              </a:r>
            </a:p>
          </p:txBody>
        </p:sp>
        <p:sp>
          <p:nvSpPr>
            <p:cNvPr id="695322" name="Rectangle 26"/>
            <p:cNvSpPr>
              <a:spLocks noChangeArrowheads="1"/>
            </p:cNvSpPr>
            <p:nvPr/>
          </p:nvSpPr>
          <p:spPr bwMode="auto">
            <a:xfrm>
              <a:off x="4632722" y="2493452"/>
              <a:ext cx="1600200" cy="9834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sz="1350" dirty="0"/>
                <a:t>David</a:t>
              </a:r>
            </a:p>
            <a:p>
              <a:r>
                <a:rPr lang="en-US" sz="1350" dirty="0"/>
                <a:t>David</a:t>
              </a:r>
            </a:p>
            <a:p>
              <a:r>
                <a:rPr lang="en-US" sz="1350" dirty="0"/>
                <a:t>William</a:t>
              </a:r>
            </a:p>
            <a:p>
              <a:r>
                <a:rPr lang="en-US" sz="1350" dirty="0" err="1"/>
                <a:t>Willian</a:t>
              </a:r>
              <a:endParaRPr lang="en-US" sz="1350" dirty="0"/>
            </a:p>
          </p:txBody>
        </p:sp>
        <p:sp>
          <p:nvSpPr>
            <p:cNvPr id="695324" name="Text Box 28"/>
            <p:cNvSpPr txBox="1">
              <a:spLocks noChangeArrowheads="1"/>
            </p:cNvSpPr>
            <p:nvPr/>
          </p:nvSpPr>
          <p:spPr bwMode="auto">
            <a:xfrm>
              <a:off x="1669257" y="2565797"/>
              <a:ext cx="906017" cy="3000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i="1"/>
                <a:t>inst_child</a:t>
              </a:r>
            </a:p>
          </p:txBody>
        </p:sp>
        <p:sp>
          <p:nvSpPr>
            <p:cNvPr id="695325" name="Rectangle 29"/>
            <p:cNvSpPr>
              <a:spLocks noChangeArrowheads="1"/>
            </p:cNvSpPr>
            <p:nvPr/>
          </p:nvSpPr>
          <p:spPr bwMode="auto">
            <a:xfrm>
              <a:off x="3039666" y="3849291"/>
              <a:ext cx="1600200" cy="228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 i="1"/>
                <a:t>ID</a:t>
              </a:r>
            </a:p>
          </p:txBody>
        </p:sp>
        <p:sp>
          <p:nvSpPr>
            <p:cNvPr id="695327" name="Rectangle 31"/>
            <p:cNvSpPr>
              <a:spLocks noChangeArrowheads="1"/>
            </p:cNvSpPr>
            <p:nvPr/>
          </p:nvSpPr>
          <p:spPr bwMode="auto">
            <a:xfrm>
              <a:off x="4632722" y="3849291"/>
              <a:ext cx="1600200" cy="2286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 i="1"/>
                <a:t>phone</a:t>
              </a:r>
            </a:p>
          </p:txBody>
        </p:sp>
        <p:sp>
          <p:nvSpPr>
            <p:cNvPr id="695328" name="Rectangle 32"/>
            <p:cNvSpPr>
              <a:spLocks noChangeArrowheads="1"/>
            </p:cNvSpPr>
            <p:nvPr/>
          </p:nvSpPr>
          <p:spPr bwMode="auto">
            <a:xfrm>
              <a:off x="3039666" y="4135041"/>
              <a:ext cx="1600200" cy="98464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/>
                <a:t>99999</a:t>
              </a:r>
            </a:p>
            <a:p>
              <a:pPr algn="ctr"/>
              <a:r>
                <a:rPr lang="en-US" sz="1350"/>
                <a:t>99999</a:t>
              </a:r>
            </a:p>
            <a:p>
              <a:pPr algn="ctr"/>
              <a:r>
                <a:rPr lang="en-US" sz="1350"/>
                <a:t>99999</a:t>
              </a:r>
            </a:p>
            <a:p>
              <a:pPr algn="ctr"/>
              <a:r>
                <a:rPr lang="en-US" sz="1350"/>
                <a:t>99999</a:t>
              </a:r>
            </a:p>
          </p:txBody>
        </p:sp>
        <p:sp>
          <p:nvSpPr>
            <p:cNvPr id="695330" name="Rectangle 34"/>
            <p:cNvSpPr>
              <a:spLocks noChangeArrowheads="1"/>
            </p:cNvSpPr>
            <p:nvPr/>
          </p:nvSpPr>
          <p:spPr bwMode="auto">
            <a:xfrm>
              <a:off x="4632722" y="4135042"/>
              <a:ext cx="1600200" cy="98345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1350"/>
                <a:t>512-555-1234</a:t>
              </a:r>
            </a:p>
            <a:p>
              <a:pPr algn="ctr"/>
              <a:r>
                <a:rPr lang="en-US" sz="1350"/>
                <a:t>512-555-4321</a:t>
              </a:r>
            </a:p>
            <a:p>
              <a:pPr algn="ctr"/>
              <a:r>
                <a:rPr lang="en-US" sz="1350"/>
                <a:t>512-555-1234</a:t>
              </a:r>
            </a:p>
            <a:p>
              <a:pPr algn="ctr"/>
              <a:r>
                <a:rPr lang="en-US" sz="1350"/>
                <a:t>512-555-4321</a:t>
              </a:r>
            </a:p>
            <a:p>
              <a:pPr algn="ctr"/>
              <a:endParaRPr lang="en-US" sz="1350"/>
            </a:p>
          </p:txBody>
        </p:sp>
        <p:sp>
          <p:nvSpPr>
            <p:cNvPr id="695331" name="Text Box 35"/>
            <p:cNvSpPr txBox="1">
              <a:spLocks noChangeArrowheads="1"/>
            </p:cNvSpPr>
            <p:nvPr/>
          </p:nvSpPr>
          <p:spPr bwMode="auto">
            <a:xfrm>
              <a:off x="1644254" y="4220766"/>
              <a:ext cx="1031051" cy="3000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350" i="1"/>
                <a:t>inst_phone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544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12623</Words>
  <Application>Microsoft Office PowerPoint</Application>
  <PresentationFormat>On-screen Show (4:3)</PresentationFormat>
  <Paragraphs>1262</Paragraphs>
  <Slides>167</Slides>
  <Notes>167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81" baseType="lpstr">
      <vt:lpstr>ＭＳ Ｐゴシック</vt:lpstr>
      <vt:lpstr>Arial</vt:lpstr>
      <vt:lpstr>Calibri</vt:lpstr>
      <vt:lpstr>Greek Symbols</vt:lpstr>
      <vt:lpstr>Helvetica</vt:lpstr>
      <vt:lpstr>Iconic Symbols Ext</vt:lpstr>
      <vt:lpstr>Monotype Sorts</vt:lpstr>
      <vt:lpstr>MS LineDraw</vt:lpstr>
      <vt:lpstr>Symbol</vt:lpstr>
      <vt:lpstr>Times</vt:lpstr>
      <vt:lpstr>Times New Roman</vt:lpstr>
      <vt:lpstr>Webdings</vt:lpstr>
      <vt:lpstr>Wingdings</vt:lpstr>
      <vt:lpstr>2_db-5-grey</vt:lpstr>
      <vt:lpstr>Unit III – Database Design</vt:lpstr>
      <vt:lpstr>Chapter 7  Entity-Relationship Model</vt:lpstr>
      <vt:lpstr>Chapter 7  Entity-Relationship Model</vt:lpstr>
      <vt:lpstr>Design Phases</vt:lpstr>
      <vt:lpstr>Design Phases (Cont.)</vt:lpstr>
      <vt:lpstr>Design Approaches</vt:lpstr>
      <vt:lpstr>Outline of the ER Model</vt:lpstr>
      <vt:lpstr>ER model -- Database Modeling</vt:lpstr>
      <vt:lpstr>Entity Sets</vt:lpstr>
      <vt:lpstr>Entity Sets -- instructor and student</vt:lpstr>
      <vt:lpstr>Relationship Sets</vt:lpstr>
      <vt:lpstr>Relationship Set advisor</vt:lpstr>
      <vt:lpstr>Relationship Sets (Cont.)</vt:lpstr>
      <vt:lpstr>Degree of a Relationship Set</vt:lpstr>
      <vt:lpstr>Mapping Cardinality Constraints</vt:lpstr>
      <vt:lpstr>Mapping Cardinalities</vt:lpstr>
      <vt:lpstr>Mapping Cardinalities </vt:lpstr>
      <vt:lpstr>Complex Attributes</vt:lpstr>
      <vt:lpstr>Composite Attributes</vt:lpstr>
      <vt:lpstr>Redundant Attributes</vt:lpstr>
      <vt:lpstr>Weak Entity Sets</vt:lpstr>
      <vt:lpstr>Weak Entity Sets (Cont.)</vt:lpstr>
      <vt:lpstr>Weak Entity Sets (Cont.)</vt:lpstr>
      <vt:lpstr>E-R Diagrams</vt:lpstr>
      <vt:lpstr>Entity Sets</vt:lpstr>
      <vt:lpstr>Relationship  Sets</vt:lpstr>
      <vt:lpstr>Relationship Sets with Attributes</vt:lpstr>
      <vt:lpstr>Roles</vt:lpstr>
      <vt:lpstr>Cardinality Constraints</vt:lpstr>
      <vt:lpstr>One-to-Many Relationship</vt:lpstr>
      <vt:lpstr>Many-to-One Relationships</vt:lpstr>
      <vt:lpstr>Many-to-Many Relationship</vt:lpstr>
      <vt:lpstr>Total  and Partial Participation</vt:lpstr>
      <vt:lpstr>Notation for Expressing More Complex Constraints</vt:lpstr>
      <vt:lpstr>Notation to Express Entity with Complex Attributes</vt:lpstr>
      <vt:lpstr>Expressing Weak Entity Sets</vt:lpstr>
      <vt:lpstr>E-R Diagram for a University Enterprise</vt:lpstr>
      <vt:lpstr>Reduction to Relation Schemas</vt:lpstr>
      <vt:lpstr>Reduction to Relation Schemas</vt:lpstr>
      <vt:lpstr>Representing Entity Sets</vt:lpstr>
      <vt:lpstr>Representing Relationship Sets</vt:lpstr>
      <vt:lpstr>Representation of Entity Sets with Composite Attributes</vt:lpstr>
      <vt:lpstr>Representation of Entity Sets with Multivalued Attributes</vt:lpstr>
      <vt:lpstr>Redundancy of Schemas</vt:lpstr>
      <vt:lpstr>Redundancy of Schemas (Cont.)</vt:lpstr>
      <vt:lpstr>Redundancy of Schemas (Cont.)</vt:lpstr>
      <vt:lpstr>Advanced Topics</vt:lpstr>
      <vt:lpstr>Non-binary Relationship Sets</vt:lpstr>
      <vt:lpstr>Cardinality Constraints on Ternary Relationship</vt:lpstr>
      <vt:lpstr>Specialization</vt:lpstr>
      <vt:lpstr>Specialization Example</vt:lpstr>
      <vt:lpstr>Representing Specialization via Schemas</vt:lpstr>
      <vt:lpstr>Representing Specialization as Schemas (Cont.)</vt:lpstr>
      <vt:lpstr>Generalization</vt:lpstr>
      <vt:lpstr>Design Constraints on a Specialization/Generalization</vt:lpstr>
      <vt:lpstr>Aggregation</vt:lpstr>
      <vt:lpstr>Aggregation (Cont.)</vt:lpstr>
      <vt:lpstr>Aggregation (Cont.)</vt:lpstr>
      <vt:lpstr>Representing Aggregation via Schemas</vt:lpstr>
      <vt:lpstr>Design Issues</vt:lpstr>
      <vt:lpstr>Entities vs. Attributes</vt:lpstr>
      <vt:lpstr>Entities vs. Relationship sets</vt:lpstr>
      <vt:lpstr>Binary Vs. Non-Binary Relationships</vt:lpstr>
      <vt:lpstr>Converting Non-Binary Relationships to Binary Form</vt:lpstr>
      <vt:lpstr>Converting Non-Binary Relationships (Cont.)</vt:lpstr>
      <vt:lpstr>E-R Design Decisions</vt:lpstr>
      <vt:lpstr>Summary of Symbols Used in E-R Notation</vt:lpstr>
      <vt:lpstr>Symbols Used in E-R Notation (Cont.)</vt:lpstr>
      <vt:lpstr>Alternative ER Notations</vt:lpstr>
      <vt:lpstr>Alternative ER Notations</vt:lpstr>
      <vt:lpstr>UML </vt:lpstr>
      <vt:lpstr>ER vs. UML Class Diagrams</vt:lpstr>
      <vt:lpstr>ER vs. UML Class Diagrams</vt:lpstr>
      <vt:lpstr>UML Class Diagrams (Cont.)</vt:lpstr>
      <vt:lpstr>End of  Chapter  7 </vt:lpstr>
      <vt:lpstr>Chapter 8   Relational Database Design</vt:lpstr>
      <vt:lpstr>Chapter 8  Relational Database Design</vt:lpstr>
      <vt:lpstr>Combine Schemas?</vt:lpstr>
      <vt:lpstr>A Combined Schema Without Repetition</vt:lpstr>
      <vt:lpstr>What About Smaller Schemas?</vt:lpstr>
      <vt:lpstr>A Lossy Decomposition</vt:lpstr>
      <vt:lpstr>Example of Lossless-Join Decomposition </vt:lpstr>
      <vt:lpstr>First Normal Form</vt:lpstr>
      <vt:lpstr>First Normal Form (Cont’d)</vt:lpstr>
      <vt:lpstr>Goal — Devise a Theory for the Following</vt:lpstr>
      <vt:lpstr>Functional Dependencies</vt:lpstr>
      <vt:lpstr>Functional Dependencies (Cont.)</vt:lpstr>
      <vt:lpstr>Functional Dependencies (Cont.)</vt:lpstr>
      <vt:lpstr>Use of Functional Dependencies</vt:lpstr>
      <vt:lpstr>Functional Dependencies (Cont.)</vt:lpstr>
      <vt:lpstr>Closure of a Set of Functional Dependencies</vt:lpstr>
      <vt:lpstr>Boyce-Codd Normal Form</vt:lpstr>
      <vt:lpstr>Decomposing a Schema into BCNF</vt:lpstr>
      <vt:lpstr>BCNF and Dependency Preservation</vt:lpstr>
      <vt:lpstr>Third Normal Form</vt:lpstr>
      <vt:lpstr>Goals of Normalization</vt:lpstr>
      <vt:lpstr>How good is BCNF?</vt:lpstr>
      <vt:lpstr>How good is BCNF? (Cont.)</vt:lpstr>
      <vt:lpstr>How good is BCNF? (Cont.)</vt:lpstr>
      <vt:lpstr>Functional-Dependency Theory</vt:lpstr>
      <vt:lpstr>Closure of a Set of Functional Dependencies</vt:lpstr>
      <vt:lpstr>Closure of a Set of Functional Dependencies</vt:lpstr>
      <vt:lpstr>Example</vt:lpstr>
      <vt:lpstr>Procedure for Computing F+</vt:lpstr>
      <vt:lpstr>Closure of Functional Dependencies (Cont.)</vt:lpstr>
      <vt:lpstr>Closure of Attribute Sets</vt:lpstr>
      <vt:lpstr>Example of Attribute Set Closure</vt:lpstr>
      <vt:lpstr>Uses of Attribute Closure</vt:lpstr>
      <vt:lpstr>Canonical Cover</vt:lpstr>
      <vt:lpstr>Extraneous Attributes</vt:lpstr>
      <vt:lpstr>Testing if an Attribute is Extraneous</vt:lpstr>
      <vt:lpstr>Canonical Cover</vt:lpstr>
      <vt:lpstr>Computing a Canonical Cover</vt:lpstr>
      <vt:lpstr>Lossless-join Decomposition</vt:lpstr>
      <vt:lpstr>Example</vt:lpstr>
      <vt:lpstr>Dependency Preservation</vt:lpstr>
      <vt:lpstr>Testing for Dependency Preservation</vt:lpstr>
      <vt:lpstr>Example</vt:lpstr>
      <vt:lpstr>Testing for BCNF</vt:lpstr>
      <vt:lpstr>Testing Decomposition for BCNF</vt:lpstr>
      <vt:lpstr>BCNF Decomposition Algorithm</vt:lpstr>
      <vt:lpstr>Example of BCNF Decomposition</vt:lpstr>
      <vt:lpstr>Example of BCNF Decomposition</vt:lpstr>
      <vt:lpstr>BCNF Decomposition (Cont.)</vt:lpstr>
      <vt:lpstr>BCNF and Dependency Preservation</vt:lpstr>
      <vt:lpstr>Third Normal Form: Motivation</vt:lpstr>
      <vt:lpstr>3NF Example</vt:lpstr>
      <vt:lpstr>Redundancy  in 3NF</vt:lpstr>
      <vt:lpstr>Testing for 3NF</vt:lpstr>
      <vt:lpstr>3NF Decomposition Algorithm</vt:lpstr>
      <vt:lpstr>3NF Decomposition Algorithm (Cont.)</vt:lpstr>
      <vt:lpstr>3NF Decomposition: An Example</vt:lpstr>
      <vt:lpstr>3NF Decompsition Example (Cont.)</vt:lpstr>
      <vt:lpstr>Comparison of BCNF and 3NF</vt:lpstr>
      <vt:lpstr>Design Goals</vt:lpstr>
      <vt:lpstr>Multivalued Dependencies</vt:lpstr>
      <vt:lpstr>Multivalued Dependencies (MVDs)</vt:lpstr>
      <vt:lpstr>MVD (Cont.)</vt:lpstr>
      <vt:lpstr>Example</vt:lpstr>
      <vt:lpstr>Example (Cont.)</vt:lpstr>
      <vt:lpstr>Use of Multivalued Dependencies</vt:lpstr>
      <vt:lpstr>Theory of MVDs</vt:lpstr>
      <vt:lpstr>Fourth Normal Form</vt:lpstr>
      <vt:lpstr>Restriction of Multivalued Dependencies</vt:lpstr>
      <vt:lpstr>4NF Decomposition Algorithm</vt:lpstr>
      <vt:lpstr>Example</vt:lpstr>
      <vt:lpstr>Further Normal Forms</vt:lpstr>
      <vt:lpstr>Overall Database Design Process</vt:lpstr>
      <vt:lpstr>ER Model and Normalization</vt:lpstr>
      <vt:lpstr>Denormalization for Performance</vt:lpstr>
      <vt:lpstr>Other Design Issues</vt:lpstr>
      <vt:lpstr>Modeling Temporal Data</vt:lpstr>
      <vt:lpstr>Modeling Temporal Data (Cont.)</vt:lpstr>
      <vt:lpstr>End of Chapter</vt:lpstr>
      <vt:lpstr>Proof of Correctness of 3NF Decomposition Algorithm</vt:lpstr>
      <vt:lpstr>Correctness of 3NF Decomposition Algorithm</vt:lpstr>
      <vt:lpstr>Correctness of 3NF Decomposition Algorithm (Cont’d.)</vt:lpstr>
      <vt:lpstr>Correctness of 3NF Decomposition (Cont’d.)</vt:lpstr>
      <vt:lpstr>Correctness of 3NF Decomposition (Cont’d.)</vt:lpstr>
      <vt:lpstr>Figure 8.02</vt:lpstr>
      <vt:lpstr>Figure 8.03</vt:lpstr>
      <vt:lpstr>Figure 8.04</vt:lpstr>
      <vt:lpstr>Figure 8.05</vt:lpstr>
      <vt:lpstr>Figure 8.06</vt:lpstr>
      <vt:lpstr>Figure 8.14</vt:lpstr>
      <vt:lpstr>Figure 8.15</vt:lpstr>
      <vt:lpstr>Figure 8.17</vt:lpstr>
    </vt:vector>
  </TitlesOfParts>
  <Company>srit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narasimhulu</dc:creator>
  <cp:lastModifiedBy>narasimhulu</cp:lastModifiedBy>
  <cp:revision>54</cp:revision>
  <dcterms:created xsi:type="dcterms:W3CDTF">2020-09-25T05:34:29Z</dcterms:created>
  <dcterms:modified xsi:type="dcterms:W3CDTF">2021-01-22T07:34:25Z</dcterms:modified>
</cp:coreProperties>
</file>